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7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8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9" r:id="rId3"/>
    <p:sldMasterId id="2147483811" r:id="rId4"/>
    <p:sldMasterId id="2147483835" r:id="rId5"/>
    <p:sldMasterId id="2147483895" r:id="rId6"/>
    <p:sldMasterId id="2147484079" r:id="rId7"/>
    <p:sldMasterId id="2147484093" r:id="rId8"/>
    <p:sldMasterId id="2147484157" r:id="rId9"/>
    <p:sldMasterId id="2147484169" r:id="rId10"/>
    <p:sldMasterId id="2147484173" r:id="rId11"/>
    <p:sldMasterId id="2147484185" r:id="rId12"/>
    <p:sldMasterId id="2147484209" r:id="rId13"/>
    <p:sldMasterId id="2147484257" r:id="rId14"/>
    <p:sldMasterId id="2147484269" r:id="rId15"/>
    <p:sldMasterId id="2147484281" r:id="rId16"/>
    <p:sldMasterId id="2147484283" r:id="rId17"/>
    <p:sldMasterId id="2147484295" r:id="rId18"/>
    <p:sldMasterId id="2147484307" r:id="rId19"/>
  </p:sldMasterIdLst>
  <p:notesMasterIdLst>
    <p:notesMasterId r:id="rId62"/>
  </p:notesMasterIdLst>
  <p:sldIdLst>
    <p:sldId id="420" r:id="rId20"/>
    <p:sldId id="682" r:id="rId21"/>
    <p:sldId id="683" r:id="rId22"/>
    <p:sldId id="684" r:id="rId23"/>
    <p:sldId id="685" r:id="rId24"/>
    <p:sldId id="648" r:id="rId25"/>
    <p:sldId id="673" r:id="rId26"/>
    <p:sldId id="674" r:id="rId27"/>
    <p:sldId id="686" r:id="rId28"/>
    <p:sldId id="629" r:id="rId29"/>
    <p:sldId id="687" r:id="rId30"/>
    <p:sldId id="654" r:id="rId31"/>
    <p:sldId id="688" r:id="rId32"/>
    <p:sldId id="655" r:id="rId33"/>
    <p:sldId id="689" r:id="rId34"/>
    <p:sldId id="622" r:id="rId35"/>
    <p:sldId id="623" r:id="rId36"/>
    <p:sldId id="624" r:id="rId37"/>
    <p:sldId id="625" r:id="rId38"/>
    <p:sldId id="704" r:id="rId39"/>
    <p:sldId id="626" r:id="rId40"/>
    <p:sldId id="707" r:id="rId41"/>
    <p:sldId id="706" r:id="rId42"/>
    <p:sldId id="708" r:id="rId43"/>
    <p:sldId id="705" r:id="rId44"/>
    <p:sldId id="710" r:id="rId45"/>
    <p:sldId id="711" r:id="rId46"/>
    <p:sldId id="709" r:id="rId47"/>
    <p:sldId id="712" r:id="rId48"/>
    <p:sldId id="690" r:id="rId49"/>
    <p:sldId id="691" r:id="rId50"/>
    <p:sldId id="713" r:id="rId51"/>
    <p:sldId id="693" r:id="rId52"/>
    <p:sldId id="692" r:id="rId53"/>
    <p:sldId id="714" r:id="rId54"/>
    <p:sldId id="694" r:id="rId55"/>
    <p:sldId id="695" r:id="rId56"/>
    <p:sldId id="715" r:id="rId57"/>
    <p:sldId id="716" r:id="rId58"/>
    <p:sldId id="697" r:id="rId59"/>
    <p:sldId id="696" r:id="rId60"/>
    <p:sldId id="72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53B"/>
    <a:srgbClr val="1E2D53"/>
    <a:srgbClr val="C01B00"/>
    <a:srgbClr val="29A1BB"/>
    <a:srgbClr val="C10534"/>
    <a:srgbClr val="BF5159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/>
    <p:restoredTop sz="89365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6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1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1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06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6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0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3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399213" cy="360045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4" y="4560220"/>
            <a:ext cx="5364713" cy="431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6" rIns="97273" bIns="48636"/>
          <a:lstStyle/>
          <a:p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charset="0"/>
              <a:ea typeface="ＭＳ Ｐゴシック" charset="-128"/>
            </a:endParaRP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1pPr>
            <a:lvl2pPr marL="821628" indent="-316011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2pPr>
            <a:lvl3pPr marL="1264044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3pPr>
            <a:lvl4pPr marL="1769661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4pPr>
            <a:lvl5pPr marL="2275279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5pPr>
            <a:lvl6pPr marL="2780896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6pPr>
            <a:lvl7pPr marL="3286514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7pPr>
            <a:lvl8pPr marL="3792131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8pPr>
            <a:lvl9pPr marL="4297749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9pPr>
          </a:lstStyle>
          <a:p>
            <a:pPr marL="0" marR="0" lvl="0" indent="0" algn="r" defTabSz="9638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D3D68-A1D9-4607-9A03-1446F03E8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6383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7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853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2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6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5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6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2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9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5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0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94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8471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918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623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46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063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87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482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819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9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306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46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39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27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567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5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02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0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7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2426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395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34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4171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520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914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051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38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0637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11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3035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8912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108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3233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8972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3003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0668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0549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238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41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6525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7964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10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8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8676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45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42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111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4789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077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87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3"/>
            <a:ext cx="27432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3"/>
            <a:ext cx="8026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70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1246-86F2-4122-8940-25D02CBF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12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7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5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41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65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512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3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190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3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77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9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93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512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048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4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52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2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402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87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039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3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0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51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72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28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602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0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6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546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77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507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66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60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8" y="114336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6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3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4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3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54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62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15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9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3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17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1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7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3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0190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316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360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018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2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1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536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7356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2563"/>
            <a:ext cx="1097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9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5pPr>
      <a:lvl6pPr marL="45677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D4B426F-A5BA-4ABF-BB9D-73A9DFEC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1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3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74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81" y="164539"/>
            <a:ext cx="9008319" cy="6541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1758" y="4114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Arial" panose="020B0604020202020204" pitchFamily="34" charset="0"/>
                <a:cs typeface="msgothic" charset="0"/>
              </a:rPr>
              <a:t>People 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pay 12% less for a house that they </a:t>
            </a:r>
            <a:r>
              <a:rPr lang="en-GB" altLang="en-US" dirty="0" smtClean="0">
                <a:latin typeface="Arial" panose="020B0604020202020204" pitchFamily="34" charset="0"/>
                <a:cs typeface="msgothic" charset="0"/>
              </a:rPr>
              <a:t>will own 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for 100 years relative to a house they </a:t>
            </a:r>
            <a:r>
              <a:rPr lang="en-GB" altLang="en-US" dirty="0" smtClean="0">
                <a:latin typeface="Arial" panose="020B0604020202020204" pitchFamily="34" charset="0"/>
                <a:cs typeface="msgothic" charset="0"/>
              </a:rPr>
              <a:t>will own 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forever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5241758" y="3657600"/>
            <a:ext cx="457200" cy="457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90353B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78458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2202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Price discount even for 100 </a:t>
            </a: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yr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+ leaseholds shows that they place 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substantial value on money then will have more than 100 years from 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now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Implied annual discount 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rate 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is 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2.6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%, i.e. $1,000 a year from now is worth $974 today</a:t>
            </a: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Long-Run Discount Rates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Putting together all of these estimates, what is the social cost of carbon?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Obama Interagency Working Group on Social Cost of Carbon was tasked with answering this question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Compiled data on estimated impacts of carbon emissions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Applied a discount rate of 3% to future costs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cost of carbon set at $40 per ton of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emitted</a:t>
            </a:r>
            <a:endParaRPr lang="en-US" sz="2000" baseline="-25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number is now used in numerous policy decisions, ranging from fuel-economy rules for cars to regulations on power plants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Social Cost of Carbon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this social cost estimate is not set in stone and is highly debated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Trump administration suggests using a 7% discount rate instead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Yields a social cost of carbon of $5 per ton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[Greenstone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NYT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dramatically change the set of policies that the government will pursue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Summary: Social Cost of Carbon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to Mitigate Climate Change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estimates of the costs of climate change, we can agree on targets in terms of reducing carbon emissions or air pollution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policies can we use to change human behavior to achieve these social goals?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common policy tool: corrective (“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Pigouvian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 taxes that increase private costs of consumption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Can We Mitigate Climate Change and Reduce Pollution?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Taxes on gasoline are one potential way to reduce gas consumption and CO</a:t>
            </a:r>
            <a:r>
              <a:rPr lang="en-US" sz="22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emissions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question: are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 tax changes passed through to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consumers or do just they affect the profits of oil companies?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Doyle and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Sampatharank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(2008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study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question using state-level gas tax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reforms and a difference-in-differences design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 prices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spiked above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$2.00 in 2000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suspended its gas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 on July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and reinstated it 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suspended its gas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 on July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and reinstated it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Dec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Gasoline Taxes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1"/>
          <p:cNvSpPr>
            <a:spLocks noChangeArrowheads="1"/>
          </p:cNvSpPr>
          <p:nvPr/>
        </p:nvSpPr>
        <p:spPr bwMode="auto">
          <a:xfrm>
            <a:off x="3200400" y="225426"/>
            <a:ext cx="57724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Summer 2000 Difference in Log Gas Prices</a:t>
            </a:r>
          </a:p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IL/IN vs. Neighboring States: MI, OH, MO, IA, WI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35450"/>
              </p:ext>
            </p:extLst>
          </p:nvPr>
        </p:nvGraphicFramePr>
        <p:xfrm>
          <a:off x="2433537" y="1295400"/>
          <a:ext cx="75438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hart" r:id="rId4" imgW="4886228" imgH="2695715" progId="Excel.Chart.8">
                  <p:embed/>
                </p:oleObj>
              </mc:Choice>
              <mc:Fallback>
                <p:oleObj name="Chart" r:id="rId4" imgW="4886228" imgH="269571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537" y="1295400"/>
                        <a:ext cx="75438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14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393918"/>
              </p:ext>
            </p:extLst>
          </p:nvPr>
        </p:nvGraphicFramePr>
        <p:xfrm>
          <a:off x="2286000" y="1295400"/>
          <a:ext cx="76200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Chart" r:id="rId4" imgW="4876800" imgH="2667160" progId="Excel.Chart.8">
                  <p:embed/>
                </p:oleObj>
              </mc:Choice>
              <mc:Fallback>
                <p:oleObj name="Chart" r:id="rId4" imgW="4876800" imgH="26671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7620000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3873726" y="225426"/>
            <a:ext cx="47368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1E2D53"/>
                </a:solidFill>
              </a:rPr>
              <a:t>Fall 2000 Difference in Log Gas Prices</a:t>
            </a:r>
          </a:p>
          <a:p>
            <a:r>
              <a:rPr lang="en-US" altLang="en-US" sz="2000" b="1" dirty="0">
                <a:solidFill>
                  <a:srgbClr val="1E2D53"/>
                </a:solidFill>
              </a:rPr>
              <a:t>IL/IN vs. Neighboring States: MI, OH, IL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0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64981"/>
              </p:ext>
            </p:extLst>
          </p:nvPr>
        </p:nvGraphicFramePr>
        <p:xfrm>
          <a:off x="2286000" y="1295400"/>
          <a:ext cx="7772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Chart" r:id="rId4" imgW="4876800" imgH="2647910" progId="Excel.Chart.8">
                  <p:embed/>
                </p:oleObj>
              </mc:Choice>
              <mc:Fallback>
                <p:oleObj name="Chart" r:id="rId4" imgW="4876800" imgH="26479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7772400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1"/>
          <p:cNvSpPr>
            <a:spLocks noChangeArrowheads="1"/>
          </p:cNvSpPr>
          <p:nvPr/>
        </p:nvSpPr>
        <p:spPr bwMode="auto">
          <a:xfrm>
            <a:off x="3505200" y="225426"/>
            <a:ext cx="56355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Winter 2000/2001 Difference in Log Gas Prices</a:t>
            </a:r>
          </a:p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IL vs. Neighboring States: MI, IA, WI, IN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7" y="533400"/>
            <a:ext cx="976537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912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Source: </a:t>
            </a:r>
            <a:r>
              <a:rPr kumimoji="0" lang="en-US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Chay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 and Greenstone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1" y="28569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Air Act on Air Pollution (Total Suspended Particulates)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303" y="1122402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Treatment, After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593068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After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122402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Treatment, Before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587" y="35930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 Before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400800"/>
            <a:ext cx="490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 in Diff Estimate = (TA – TB) – (CA – CB)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Finding: 10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 increase in gas tax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 cent increase in price paid by consumers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Implies that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gas taxes could potentially reduce consumption of gas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Next question: how much less gas do people use when prices go up?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Gasoline Taxes on Gasoline Prices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et al. (2014) generalize this approach to estimate effects of state tax changes on demand for gas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data covering all 50 states and exploit changes in tax rates in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states from 1966-2008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Gasoline Taxes on Gasoline Demand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0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01" r="4023" b="10410"/>
          <a:stretch/>
        </p:blipFill>
        <p:spPr>
          <a:xfrm>
            <a:off x="1066800" y="882316"/>
            <a:ext cx="10146812" cy="5670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6324" y="0"/>
            <a:ext cx="1122744" cy="35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7968" y="46598"/>
            <a:ext cx="9400032" cy="63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Changes in State Gas Taxes from 1987-2008 (cents per gallon)</a:t>
            </a:r>
          </a:p>
        </p:txBody>
      </p:sp>
    </p:spTree>
    <p:extLst>
      <p:ext uri="{BB962C8B-B14F-4D97-AF65-F5344CB8AC3E}">
        <p14:creationId xmlns:p14="http://schemas.microsoft.com/office/powerpoint/2010/main" val="59377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5250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generalize diff-in-diff approach to 50 states and 44 years (more than 500 “experiments”), use a method called fixed effects regression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Relate differential changes in a state’s gas consumption (relative to avg. national change in a given year) to differential change in its tax rate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Regress </a:t>
            </a:r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on </a:t>
            </a:r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tax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sy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tax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y</a:t>
            </a: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Resulting coefficient represents causal effect of tax change assuming that trends would be parallel across states absent tax changes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Gasoline Taxes on Gasoline Demand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32"/>
            <a:ext cx="12192000" cy="6749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200" y="3048000"/>
            <a:ext cx="1447800" cy="685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 increase in gas tax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1.7% reduction in gasoline consumption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Transportation sector accounts for about 1/3 of carbon emissions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10 cent increase in gas tax reduces carbon emissions by about 0.5%</a:t>
            </a:r>
            <a:b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[Davis et al. 2011]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 comparison, scientists predict that we need to cut CO2 emissions by about 50% to stop increase in global temperatures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Lesson: gas taxes make a difference, but need very large taxes to have a meaningful impact on climate change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Gasoline Taxes on Gasoline Demand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10058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Alternative approach: encourage people to buy more fuel-efficient cars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Federal and state governments offer incentives for purchase of hybrid cars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incentives: sales tax rebates and income tax rebates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Gallagher and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Muehlegger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(2011) examine effects of these incentives on demand for hybrid cars exploiting state policy changes (diff-in-diff method)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to Purchase Hybrid Cars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10058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result: sales tax rebates have 10 times as large an effect on hybrid car demand as income tax rebate of same amount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Why? Sales tax rebate offered at point of purchase and is very salient to consumer; income tax rebate is obtained months later and is less clear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Furthermore, changes in gas prices have small effects on purchase of hybrid cars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 imply that way in which incentives are structured matters as much as dollar amounts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Income tax rebates for hybrid cars cost the government money but do not effectively achieve policy goal of reducing emissions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to Purchase Hybrid Cars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Next, consider effects of prices on electricity consumption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Electricity is priced using tiered rates: price of an additional kilowatt is higher when you are already using a lot of electricity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Intended to discourage heavy usage without making electricity very expensive for the poor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tiered pricing work?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Electricity Prices on Electricity Usage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Impacts of tiered price schedules can be analyzed by examining distribution of outcome variable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points where prices change, we expect “bunching” in the distribution if people are responding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Saez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2010]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Simplest example: progressive income tax schedule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 rate changes discontinuously at certain thresholds, analogous to a tiered pricing plan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Ex: low-income households receive Earned Income Tax Credit, which provides subsidies for earning more up to certain cutoffs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Impacts of Tiered Price Schedules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Diff-in-diff avoids biases that can arise from comparing different types of places or simply examining changes over time in a single place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Key identification assumption to make diff-in-diff as good as an experiment: </a:t>
            </a:r>
            <a:r>
              <a:rPr lang="en-GB" altLang="en-US" sz="2000" b="1" dirty="0" smtClean="0">
                <a:latin typeface="Arial" panose="020B0604020202020204" pitchFamily="34" charset="0"/>
                <a:cs typeface="msgothic" charset="0"/>
              </a:rPr>
              <a:t>parallel trends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Absent the policy reform, outcomes would have changed similarly across the two types of areas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Does not necessarily have to hold, but can be evaluated by examining data </a:t>
            </a:r>
            <a:r>
              <a:rPr lang="en-GB" altLang="en-US" sz="2000" i="1" dirty="0" smtClean="0">
                <a:latin typeface="Arial" panose="020B0604020202020204" pitchFamily="34" charset="0"/>
                <a:cs typeface="msgothic" charset="0"/>
              </a:rPr>
              <a:t>before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the policy change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829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Difference-in-Differences Quasi-Experimental Methodology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2419350" y="57816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2419350" y="47847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2419350" y="37814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2419350" y="27844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2419350" y="17811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2419350" y="782639"/>
            <a:ext cx="7943850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0" name="Line 146"/>
          <p:cNvSpPr>
            <a:spLocks noChangeShapeType="1"/>
          </p:cNvSpPr>
          <p:nvPr/>
        </p:nvSpPr>
        <p:spPr bwMode="auto">
          <a:xfrm flipH="1">
            <a:off x="2328864" y="57642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1" name="Line 148"/>
          <p:cNvSpPr>
            <a:spLocks noChangeShapeType="1"/>
          </p:cNvSpPr>
          <p:nvPr/>
        </p:nvSpPr>
        <p:spPr bwMode="auto">
          <a:xfrm flipH="1">
            <a:off x="2328864" y="47672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2" name="Line 150"/>
          <p:cNvSpPr>
            <a:spLocks noChangeShapeType="1"/>
          </p:cNvSpPr>
          <p:nvPr/>
        </p:nvSpPr>
        <p:spPr bwMode="auto">
          <a:xfrm flipH="1">
            <a:off x="2328864" y="37639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3" name="Line 152"/>
          <p:cNvSpPr>
            <a:spLocks noChangeShapeType="1"/>
          </p:cNvSpPr>
          <p:nvPr/>
        </p:nvSpPr>
        <p:spPr bwMode="auto">
          <a:xfrm flipH="1">
            <a:off x="2328864" y="27670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4" name="Line 154"/>
          <p:cNvSpPr>
            <a:spLocks noChangeShapeType="1"/>
          </p:cNvSpPr>
          <p:nvPr/>
        </p:nvSpPr>
        <p:spPr bwMode="auto">
          <a:xfrm flipH="1">
            <a:off x="2328864" y="17637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5" name="Line 156"/>
          <p:cNvSpPr>
            <a:spLocks noChangeShapeType="1"/>
          </p:cNvSpPr>
          <p:nvPr/>
        </p:nvSpPr>
        <p:spPr bwMode="auto">
          <a:xfrm flipH="1">
            <a:off x="2328864" y="76517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6" name="Rectangle 61"/>
          <p:cNvSpPr>
            <a:spLocks noChangeArrowheads="1"/>
          </p:cNvSpPr>
          <p:nvPr/>
        </p:nvSpPr>
        <p:spPr bwMode="auto">
          <a:xfrm>
            <a:off x="1905000" y="56213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$0K</a:t>
            </a:r>
          </a:p>
        </p:txBody>
      </p:sp>
      <p:sp>
        <p:nvSpPr>
          <p:cNvPr id="117" name="Rectangle 63"/>
          <p:cNvSpPr>
            <a:spLocks noChangeArrowheads="1"/>
          </p:cNvSpPr>
          <p:nvPr/>
        </p:nvSpPr>
        <p:spPr bwMode="auto">
          <a:xfrm>
            <a:off x="1922118" y="46307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$1K</a:t>
            </a:r>
          </a:p>
        </p:txBody>
      </p:sp>
      <p:sp>
        <p:nvSpPr>
          <p:cNvPr id="118" name="Rectangle 63"/>
          <p:cNvSpPr>
            <a:spLocks noChangeArrowheads="1"/>
          </p:cNvSpPr>
          <p:nvPr/>
        </p:nvSpPr>
        <p:spPr bwMode="auto">
          <a:xfrm>
            <a:off x="1905000" y="3651251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$2K</a:t>
            </a:r>
          </a:p>
        </p:txBody>
      </p:sp>
      <p:sp>
        <p:nvSpPr>
          <p:cNvPr id="119" name="Rectangle 63"/>
          <p:cNvSpPr>
            <a:spLocks noChangeArrowheads="1"/>
          </p:cNvSpPr>
          <p:nvPr/>
        </p:nvSpPr>
        <p:spPr bwMode="auto">
          <a:xfrm>
            <a:off x="1905000" y="2660651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$3K</a:t>
            </a: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1905000" y="16589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$4K</a:t>
            </a:r>
          </a:p>
        </p:txBody>
      </p:sp>
      <p:sp>
        <p:nvSpPr>
          <p:cNvPr id="121" name="Rectangle 63"/>
          <p:cNvSpPr>
            <a:spLocks noChangeArrowheads="1"/>
          </p:cNvSpPr>
          <p:nvPr/>
        </p:nvSpPr>
        <p:spPr bwMode="auto">
          <a:xfrm>
            <a:off x="1905000" y="620714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$5K</a:t>
            </a:r>
          </a:p>
        </p:txBody>
      </p:sp>
      <p:sp>
        <p:nvSpPr>
          <p:cNvPr id="213010" name="Rectangle 112"/>
          <p:cNvSpPr>
            <a:spLocks noChangeArrowheads="1"/>
          </p:cNvSpPr>
          <p:nvPr/>
        </p:nvSpPr>
        <p:spPr bwMode="auto">
          <a:xfrm rot="-5400000">
            <a:off x="-900112" y="3214688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Earned Income Tax Credit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3013" name="Rectangle 75"/>
          <p:cNvSpPr>
            <a:spLocks noChangeArrowheads="1"/>
          </p:cNvSpPr>
          <p:nvPr/>
        </p:nvSpPr>
        <p:spPr bwMode="auto">
          <a:xfrm>
            <a:off x="2455863" y="6080126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$0</a:t>
            </a:r>
          </a:p>
        </p:txBody>
      </p:sp>
      <p:sp>
        <p:nvSpPr>
          <p:cNvPr id="213015" name="Rectangle 77"/>
          <p:cNvSpPr>
            <a:spLocks noChangeArrowheads="1"/>
          </p:cNvSpPr>
          <p:nvPr/>
        </p:nvSpPr>
        <p:spPr bwMode="auto">
          <a:xfrm>
            <a:off x="4267200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$10K</a:t>
            </a:r>
          </a:p>
        </p:txBody>
      </p:sp>
      <p:sp>
        <p:nvSpPr>
          <p:cNvPr id="213017" name="Rectangle 79"/>
          <p:cNvSpPr>
            <a:spLocks noChangeArrowheads="1"/>
          </p:cNvSpPr>
          <p:nvPr/>
        </p:nvSpPr>
        <p:spPr bwMode="auto">
          <a:xfrm>
            <a:off x="6194425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$20K</a:t>
            </a:r>
          </a:p>
        </p:txBody>
      </p:sp>
      <p:sp>
        <p:nvSpPr>
          <p:cNvPr id="213019" name="Rectangle 81"/>
          <p:cNvSpPr>
            <a:spLocks noChangeArrowheads="1"/>
          </p:cNvSpPr>
          <p:nvPr/>
        </p:nvSpPr>
        <p:spPr bwMode="auto">
          <a:xfrm>
            <a:off x="8123238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$30K</a:t>
            </a:r>
          </a:p>
        </p:txBody>
      </p:sp>
      <p:sp>
        <p:nvSpPr>
          <p:cNvPr id="213021" name="Rectangle 83"/>
          <p:cNvSpPr>
            <a:spLocks noChangeArrowheads="1"/>
          </p:cNvSpPr>
          <p:nvPr/>
        </p:nvSpPr>
        <p:spPr bwMode="auto">
          <a:xfrm>
            <a:off x="10050463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$40K</a:t>
            </a:r>
          </a:p>
        </p:txBody>
      </p:sp>
      <p:sp>
        <p:nvSpPr>
          <p:cNvPr id="213022" name="Rectangle 107"/>
          <p:cNvSpPr>
            <a:spLocks noChangeArrowheads="1"/>
          </p:cNvSpPr>
          <p:nvPr/>
        </p:nvSpPr>
        <p:spPr bwMode="auto">
          <a:xfrm>
            <a:off x="2438400" y="6324600"/>
            <a:ext cx="800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Total Earnings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(Real 2010 $)</a:t>
            </a:r>
          </a:p>
        </p:txBody>
      </p:sp>
      <p:sp>
        <p:nvSpPr>
          <p:cNvPr id="213034" name="Title 1"/>
          <p:cNvSpPr>
            <a:spLocks/>
          </p:cNvSpPr>
          <p:nvPr/>
        </p:nvSpPr>
        <p:spPr bwMode="auto">
          <a:xfrm>
            <a:off x="2133601" y="76200"/>
            <a:ext cx="83819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2008 Federal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Earned Income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 Tax Credit Amount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Single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Parents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12179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3035" name="Rectangle 191"/>
          <p:cNvSpPr>
            <a:spLocks noChangeArrowheads="1"/>
          </p:cNvSpPr>
          <p:nvPr/>
        </p:nvSpPr>
        <p:spPr bwMode="gray">
          <a:xfrm>
            <a:off x="7594601" y="6611939"/>
            <a:ext cx="2205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Two or More Children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3036" name="Rectangle 192"/>
          <p:cNvSpPr>
            <a:spLocks noChangeArrowheads="1"/>
          </p:cNvSpPr>
          <p:nvPr/>
        </p:nvSpPr>
        <p:spPr bwMode="gray">
          <a:xfrm>
            <a:off x="4597400" y="6608764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One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Child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50" name="Line 189"/>
          <p:cNvSpPr>
            <a:spLocks noChangeShapeType="1"/>
          </p:cNvSpPr>
          <p:nvPr/>
        </p:nvSpPr>
        <p:spPr bwMode="gray">
          <a:xfrm>
            <a:off x="3581401" y="6731000"/>
            <a:ext cx="868363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 lIns="91354" tIns="45678" rIns="91354" bIns="4567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3038" name="Line 144"/>
          <p:cNvSpPr>
            <a:spLocks noChangeShapeType="1"/>
          </p:cNvSpPr>
          <p:nvPr/>
        </p:nvSpPr>
        <p:spPr bwMode="auto">
          <a:xfrm>
            <a:off x="6608764" y="6756400"/>
            <a:ext cx="858837" cy="1588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V="1">
            <a:off x="4951414" y="565150"/>
            <a:ext cx="1587" cy="5359968"/>
          </a:xfrm>
          <a:prstGeom prst="line">
            <a:avLst/>
          </a:prstGeom>
          <a:noFill/>
          <a:ln w="2857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786" tIns="50893" rIns="101786" bIns="5089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84" name="Line 59"/>
          <p:cNvSpPr>
            <a:spLocks noChangeShapeType="1"/>
          </p:cNvSpPr>
          <p:nvPr/>
        </p:nvSpPr>
        <p:spPr bwMode="auto">
          <a:xfrm flipV="1">
            <a:off x="2427289" y="596716"/>
            <a:ext cx="1587" cy="532840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1" name="Line 73"/>
          <p:cNvSpPr>
            <a:spLocks noChangeShapeType="1"/>
          </p:cNvSpPr>
          <p:nvPr/>
        </p:nvSpPr>
        <p:spPr bwMode="auto">
          <a:xfrm>
            <a:off x="2427288" y="5925119"/>
            <a:ext cx="7999412" cy="15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2571750" y="5925118"/>
            <a:ext cx="1588" cy="97856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3" name="Line 76"/>
          <p:cNvSpPr>
            <a:spLocks noChangeShapeType="1"/>
          </p:cNvSpPr>
          <p:nvPr/>
        </p:nvSpPr>
        <p:spPr bwMode="auto">
          <a:xfrm>
            <a:off x="4498975" y="5925118"/>
            <a:ext cx="1588" cy="97856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4" name="Line 78"/>
          <p:cNvSpPr>
            <a:spLocks noChangeShapeType="1"/>
          </p:cNvSpPr>
          <p:nvPr/>
        </p:nvSpPr>
        <p:spPr bwMode="auto">
          <a:xfrm>
            <a:off x="6426200" y="5925118"/>
            <a:ext cx="1588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5" name="Line 80"/>
          <p:cNvSpPr>
            <a:spLocks noChangeShapeType="1"/>
          </p:cNvSpPr>
          <p:nvPr/>
        </p:nvSpPr>
        <p:spPr bwMode="auto">
          <a:xfrm>
            <a:off x="8355014" y="5925118"/>
            <a:ext cx="1587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6" name="Line 82"/>
          <p:cNvSpPr>
            <a:spLocks noChangeShapeType="1"/>
          </p:cNvSpPr>
          <p:nvPr/>
        </p:nvSpPr>
        <p:spPr bwMode="auto">
          <a:xfrm>
            <a:off x="10282239" y="5925118"/>
            <a:ext cx="1587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 flipV="1">
            <a:off x="4341814" y="596716"/>
            <a:ext cx="1587" cy="5328402"/>
          </a:xfrm>
          <a:prstGeom prst="line">
            <a:avLst/>
          </a:prstGeom>
          <a:noFill/>
          <a:ln w="28575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786" tIns="50893" rIns="101786" bIns="5089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cxnSp>
        <p:nvCxnSpPr>
          <p:cNvPr id="98" name="Straight Connector 2"/>
          <p:cNvCxnSpPr>
            <a:cxnSpLocks noChangeShapeType="1"/>
          </p:cNvCxnSpPr>
          <p:nvPr/>
        </p:nvCxnSpPr>
        <p:spPr bwMode="auto">
          <a:xfrm rot="5400000" flipH="1" flipV="1">
            <a:off x="1949491" y="3384427"/>
            <a:ext cx="3016166" cy="1771650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140"/>
          <p:cNvCxnSpPr>
            <a:cxnSpLocks noChangeShapeType="1"/>
          </p:cNvCxnSpPr>
          <p:nvPr/>
        </p:nvCxnSpPr>
        <p:spPr bwMode="auto">
          <a:xfrm flipH="1" flipV="1">
            <a:off x="5562600" y="2762170"/>
            <a:ext cx="3886200" cy="3030371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141"/>
          <p:cNvCxnSpPr>
            <a:cxnSpLocks noChangeShapeType="1"/>
          </p:cNvCxnSpPr>
          <p:nvPr/>
        </p:nvCxnSpPr>
        <p:spPr bwMode="auto">
          <a:xfrm>
            <a:off x="4322764" y="2762169"/>
            <a:ext cx="1239837" cy="0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142"/>
          <p:cNvCxnSpPr>
            <a:cxnSpLocks noChangeShapeType="1"/>
          </p:cNvCxnSpPr>
          <p:nvPr/>
        </p:nvCxnSpPr>
        <p:spPr bwMode="auto">
          <a:xfrm flipV="1">
            <a:off x="2571750" y="640910"/>
            <a:ext cx="2381250" cy="5135847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Connector 143"/>
          <p:cNvCxnSpPr>
            <a:cxnSpLocks noChangeShapeType="1"/>
          </p:cNvCxnSpPr>
          <p:nvPr/>
        </p:nvCxnSpPr>
        <p:spPr bwMode="auto">
          <a:xfrm flipH="1" flipV="1">
            <a:off x="5562600" y="640910"/>
            <a:ext cx="4648200" cy="5075871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44"/>
          <p:cNvCxnSpPr>
            <a:cxnSpLocks noChangeShapeType="1"/>
          </p:cNvCxnSpPr>
          <p:nvPr/>
        </p:nvCxnSpPr>
        <p:spPr bwMode="auto">
          <a:xfrm>
            <a:off x="4951414" y="640909"/>
            <a:ext cx="630237" cy="0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418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2"/>
          <p:cNvSpPr>
            <a:spLocks noChangeArrowheads="1"/>
          </p:cNvSpPr>
          <p:nvPr/>
        </p:nvSpPr>
        <p:spPr bwMode="auto">
          <a:xfrm rot="-5400000">
            <a:off x="613570" y="3086895"/>
            <a:ext cx="2098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Percent of Tax Filers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419350" y="57816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419350" y="47847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419350" y="37814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419350" y="27844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419350" y="17811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419350" y="782639"/>
            <a:ext cx="7943850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4" name="Freeform 71"/>
          <p:cNvSpPr>
            <a:spLocks/>
          </p:cNvSpPr>
          <p:nvPr/>
        </p:nvSpPr>
        <p:spPr bwMode="auto">
          <a:xfrm>
            <a:off x="2781300" y="1082675"/>
            <a:ext cx="6503988" cy="3729038"/>
          </a:xfrm>
          <a:custGeom>
            <a:avLst/>
            <a:gdLst>
              <a:gd name="T0" fmla="*/ 0 w 1194"/>
              <a:gd name="T1" fmla="*/ 2147483647 h 673"/>
              <a:gd name="T2" fmla="*/ 2147483647 w 1194"/>
              <a:gd name="T3" fmla="*/ 2147483647 h 673"/>
              <a:gd name="T4" fmla="*/ 2147483647 w 1194"/>
              <a:gd name="T5" fmla="*/ 2147483647 h 673"/>
              <a:gd name="T6" fmla="*/ 2147483647 w 1194"/>
              <a:gd name="T7" fmla="*/ 2147483647 h 673"/>
              <a:gd name="T8" fmla="*/ 2147483647 w 1194"/>
              <a:gd name="T9" fmla="*/ 2147483647 h 673"/>
              <a:gd name="T10" fmla="*/ 2147483647 w 1194"/>
              <a:gd name="T11" fmla="*/ 2147483647 h 673"/>
              <a:gd name="T12" fmla="*/ 2147483647 w 1194"/>
              <a:gd name="T13" fmla="*/ 2147483647 h 673"/>
              <a:gd name="T14" fmla="*/ 2147483647 w 1194"/>
              <a:gd name="T15" fmla="*/ 2147483647 h 673"/>
              <a:gd name="T16" fmla="*/ 2147483647 w 1194"/>
              <a:gd name="T17" fmla="*/ 0 h 673"/>
              <a:gd name="T18" fmla="*/ 2147483647 w 1194"/>
              <a:gd name="T19" fmla="*/ 2147483647 h 673"/>
              <a:gd name="T20" fmla="*/ 2147483647 w 1194"/>
              <a:gd name="T21" fmla="*/ 2147483647 h 673"/>
              <a:gd name="T22" fmla="*/ 2147483647 w 1194"/>
              <a:gd name="T23" fmla="*/ 2147483647 h 673"/>
              <a:gd name="T24" fmla="*/ 2147483647 w 1194"/>
              <a:gd name="T25" fmla="*/ 2147483647 h 673"/>
              <a:gd name="T26" fmla="*/ 2147483647 w 1194"/>
              <a:gd name="T27" fmla="*/ 2147483647 h 673"/>
              <a:gd name="T28" fmla="*/ 2147483647 w 1194"/>
              <a:gd name="T29" fmla="*/ 2147483647 h 673"/>
              <a:gd name="T30" fmla="*/ 2147483647 w 1194"/>
              <a:gd name="T31" fmla="*/ 2147483647 h 673"/>
              <a:gd name="T32" fmla="*/ 2147483647 w 1194"/>
              <a:gd name="T33" fmla="*/ 2147483647 h 673"/>
              <a:gd name="T34" fmla="*/ 2147483647 w 1194"/>
              <a:gd name="T35" fmla="*/ 2147483647 h 673"/>
              <a:gd name="T36" fmla="*/ 2147483647 w 1194"/>
              <a:gd name="T37" fmla="*/ 2147483647 h 673"/>
              <a:gd name="T38" fmla="*/ 2147483647 w 1194"/>
              <a:gd name="T39" fmla="*/ 2147483647 h 673"/>
              <a:gd name="T40" fmla="*/ 2147483647 w 1194"/>
              <a:gd name="T41" fmla="*/ 2147483647 h 673"/>
              <a:gd name="T42" fmla="*/ 2147483647 w 1194"/>
              <a:gd name="T43" fmla="*/ 2147483647 h 673"/>
              <a:gd name="T44" fmla="*/ 2147483647 w 1194"/>
              <a:gd name="T45" fmla="*/ 2147483647 h 673"/>
              <a:gd name="T46" fmla="*/ 2147483647 w 1194"/>
              <a:gd name="T47" fmla="*/ 2147483647 h 673"/>
              <a:gd name="T48" fmla="*/ 2147483647 w 1194"/>
              <a:gd name="T49" fmla="*/ 2147483647 h 673"/>
              <a:gd name="T50" fmla="*/ 2147483647 w 1194"/>
              <a:gd name="T51" fmla="*/ 2147483647 h 673"/>
              <a:gd name="T52" fmla="*/ 2147483647 w 1194"/>
              <a:gd name="T53" fmla="*/ 2147483647 h 673"/>
              <a:gd name="T54" fmla="*/ 2147483647 w 1194"/>
              <a:gd name="T55" fmla="*/ 2147483647 h 673"/>
              <a:gd name="T56" fmla="*/ 2147483647 w 1194"/>
              <a:gd name="T57" fmla="*/ 2147483647 h 673"/>
              <a:gd name="T58" fmla="*/ 2147483647 w 1194"/>
              <a:gd name="T59" fmla="*/ 2147483647 h 673"/>
              <a:gd name="T60" fmla="*/ 2147483647 w 1194"/>
              <a:gd name="T61" fmla="*/ 2147483647 h 673"/>
              <a:gd name="T62" fmla="*/ 2147483647 w 1194"/>
              <a:gd name="T63" fmla="*/ 2147483647 h 673"/>
              <a:gd name="T64" fmla="*/ 2147483647 w 1194"/>
              <a:gd name="T65" fmla="*/ 2147483647 h 673"/>
              <a:gd name="T66" fmla="*/ 2147483647 w 1194"/>
              <a:gd name="T67" fmla="*/ 2147483647 h 673"/>
              <a:gd name="T68" fmla="*/ 2147483647 w 1194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94"/>
              <a:gd name="T106" fmla="*/ 0 h 673"/>
              <a:gd name="T107" fmla="*/ 1194 w 1194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94" h="673">
                <a:moveTo>
                  <a:pt x="0" y="673"/>
                </a:moveTo>
                <a:lnTo>
                  <a:pt x="35" y="600"/>
                </a:lnTo>
                <a:lnTo>
                  <a:pt x="70" y="539"/>
                </a:lnTo>
                <a:lnTo>
                  <a:pt x="105" y="488"/>
                </a:lnTo>
                <a:lnTo>
                  <a:pt x="140" y="452"/>
                </a:lnTo>
                <a:lnTo>
                  <a:pt x="175" y="415"/>
                </a:lnTo>
                <a:lnTo>
                  <a:pt x="210" y="375"/>
                </a:lnTo>
                <a:lnTo>
                  <a:pt x="245" y="295"/>
                </a:lnTo>
                <a:lnTo>
                  <a:pt x="281" y="0"/>
                </a:lnTo>
                <a:lnTo>
                  <a:pt x="316" y="150"/>
                </a:lnTo>
                <a:lnTo>
                  <a:pt x="351" y="235"/>
                </a:lnTo>
                <a:lnTo>
                  <a:pt x="386" y="252"/>
                </a:lnTo>
                <a:lnTo>
                  <a:pt x="421" y="249"/>
                </a:lnTo>
                <a:lnTo>
                  <a:pt x="456" y="258"/>
                </a:lnTo>
                <a:lnTo>
                  <a:pt x="491" y="246"/>
                </a:lnTo>
                <a:lnTo>
                  <a:pt x="526" y="222"/>
                </a:lnTo>
                <a:lnTo>
                  <a:pt x="562" y="275"/>
                </a:lnTo>
                <a:lnTo>
                  <a:pt x="597" y="286"/>
                </a:lnTo>
                <a:lnTo>
                  <a:pt x="632" y="284"/>
                </a:lnTo>
                <a:lnTo>
                  <a:pt x="667" y="290"/>
                </a:lnTo>
                <a:lnTo>
                  <a:pt x="702" y="296"/>
                </a:lnTo>
                <a:lnTo>
                  <a:pt x="737" y="299"/>
                </a:lnTo>
                <a:lnTo>
                  <a:pt x="772" y="316"/>
                </a:lnTo>
                <a:lnTo>
                  <a:pt x="808" y="324"/>
                </a:lnTo>
                <a:lnTo>
                  <a:pt x="843" y="335"/>
                </a:lnTo>
                <a:lnTo>
                  <a:pt x="878" y="348"/>
                </a:lnTo>
                <a:lnTo>
                  <a:pt x="913" y="359"/>
                </a:lnTo>
                <a:lnTo>
                  <a:pt x="948" y="376"/>
                </a:lnTo>
                <a:lnTo>
                  <a:pt x="983" y="391"/>
                </a:lnTo>
                <a:lnTo>
                  <a:pt x="1018" y="405"/>
                </a:lnTo>
                <a:lnTo>
                  <a:pt x="1053" y="419"/>
                </a:lnTo>
                <a:lnTo>
                  <a:pt x="1089" y="440"/>
                </a:lnTo>
                <a:lnTo>
                  <a:pt x="1124" y="453"/>
                </a:lnTo>
                <a:lnTo>
                  <a:pt x="1159" y="477"/>
                </a:lnTo>
                <a:lnTo>
                  <a:pt x="1194" y="509"/>
                </a:lnTo>
              </a:path>
            </a:pathLst>
          </a:cu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5" name="Oval 72"/>
          <p:cNvSpPr>
            <a:spLocks noChangeArrowheads="1"/>
          </p:cNvSpPr>
          <p:nvPr/>
        </p:nvSpPr>
        <p:spPr bwMode="auto">
          <a:xfrm>
            <a:off x="2706689" y="47625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6" name="Oval 73"/>
          <p:cNvSpPr>
            <a:spLocks noChangeArrowheads="1"/>
          </p:cNvSpPr>
          <p:nvPr/>
        </p:nvSpPr>
        <p:spPr bwMode="auto">
          <a:xfrm>
            <a:off x="2909888" y="4357688"/>
            <a:ext cx="100012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7" name="Oval 74"/>
          <p:cNvSpPr>
            <a:spLocks noChangeArrowheads="1"/>
          </p:cNvSpPr>
          <p:nvPr/>
        </p:nvSpPr>
        <p:spPr bwMode="auto">
          <a:xfrm>
            <a:off x="3101975" y="4019551"/>
            <a:ext cx="96838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8" name="Oval 75"/>
          <p:cNvSpPr>
            <a:spLocks noChangeArrowheads="1"/>
          </p:cNvSpPr>
          <p:nvPr/>
        </p:nvSpPr>
        <p:spPr bwMode="auto">
          <a:xfrm>
            <a:off x="3317876" y="37369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9" name="Oval 76"/>
          <p:cNvSpPr>
            <a:spLocks noChangeArrowheads="1"/>
          </p:cNvSpPr>
          <p:nvPr/>
        </p:nvSpPr>
        <p:spPr bwMode="auto">
          <a:xfrm>
            <a:off x="3508376" y="35369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0" name="Oval 77"/>
          <p:cNvSpPr>
            <a:spLocks noChangeArrowheads="1"/>
          </p:cNvSpPr>
          <p:nvPr/>
        </p:nvSpPr>
        <p:spPr bwMode="auto">
          <a:xfrm>
            <a:off x="3702050" y="3332163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1" name="Oval 78"/>
          <p:cNvSpPr>
            <a:spLocks noChangeArrowheads="1"/>
          </p:cNvSpPr>
          <p:nvPr/>
        </p:nvSpPr>
        <p:spPr bwMode="auto">
          <a:xfrm>
            <a:off x="3886201" y="311150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2" name="Oval 79"/>
          <p:cNvSpPr>
            <a:spLocks noChangeArrowheads="1"/>
          </p:cNvSpPr>
          <p:nvPr/>
        </p:nvSpPr>
        <p:spPr bwMode="auto">
          <a:xfrm>
            <a:off x="4076701" y="26670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3" name="Oval 80"/>
          <p:cNvSpPr>
            <a:spLocks noChangeArrowheads="1"/>
          </p:cNvSpPr>
          <p:nvPr/>
        </p:nvSpPr>
        <p:spPr bwMode="auto">
          <a:xfrm>
            <a:off x="4264026" y="1033464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4" name="Oval 81"/>
          <p:cNvSpPr>
            <a:spLocks noChangeArrowheads="1"/>
          </p:cNvSpPr>
          <p:nvPr/>
        </p:nvSpPr>
        <p:spPr bwMode="auto">
          <a:xfrm>
            <a:off x="4471988" y="1863726"/>
            <a:ext cx="100012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5" name="Oval 82"/>
          <p:cNvSpPr>
            <a:spLocks noChangeArrowheads="1"/>
          </p:cNvSpPr>
          <p:nvPr/>
        </p:nvSpPr>
        <p:spPr bwMode="auto">
          <a:xfrm>
            <a:off x="4648200" y="2335213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6" name="Oval 85"/>
          <p:cNvSpPr>
            <a:spLocks noChangeArrowheads="1"/>
          </p:cNvSpPr>
          <p:nvPr/>
        </p:nvSpPr>
        <p:spPr bwMode="auto">
          <a:xfrm>
            <a:off x="5192714" y="246221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7" name="Oval 86"/>
          <p:cNvSpPr>
            <a:spLocks noChangeArrowheads="1"/>
          </p:cNvSpPr>
          <p:nvPr/>
        </p:nvSpPr>
        <p:spPr bwMode="auto">
          <a:xfrm>
            <a:off x="5381626" y="239553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8" name="Oval 87"/>
          <p:cNvSpPr>
            <a:spLocks noChangeArrowheads="1"/>
          </p:cNvSpPr>
          <p:nvPr/>
        </p:nvSpPr>
        <p:spPr bwMode="auto">
          <a:xfrm>
            <a:off x="5572126" y="226218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9" name="Oval 88"/>
          <p:cNvSpPr>
            <a:spLocks noChangeArrowheads="1"/>
          </p:cNvSpPr>
          <p:nvPr/>
        </p:nvSpPr>
        <p:spPr bwMode="auto">
          <a:xfrm>
            <a:off x="5770564" y="2555876"/>
            <a:ext cx="96837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0" name="Oval 89"/>
          <p:cNvSpPr>
            <a:spLocks noChangeArrowheads="1"/>
          </p:cNvSpPr>
          <p:nvPr/>
        </p:nvSpPr>
        <p:spPr bwMode="auto">
          <a:xfrm>
            <a:off x="5959476" y="261778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1" name="Oval 90"/>
          <p:cNvSpPr>
            <a:spLocks noChangeArrowheads="1"/>
          </p:cNvSpPr>
          <p:nvPr/>
        </p:nvSpPr>
        <p:spPr bwMode="auto">
          <a:xfrm>
            <a:off x="6151564" y="26066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2" name="Oval 91"/>
          <p:cNvSpPr>
            <a:spLocks noChangeArrowheads="1"/>
          </p:cNvSpPr>
          <p:nvPr/>
        </p:nvSpPr>
        <p:spPr bwMode="auto">
          <a:xfrm>
            <a:off x="6343650" y="2640013"/>
            <a:ext cx="95250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3" name="Oval 92"/>
          <p:cNvSpPr>
            <a:spLocks noChangeArrowheads="1"/>
          </p:cNvSpPr>
          <p:nvPr/>
        </p:nvSpPr>
        <p:spPr bwMode="auto">
          <a:xfrm>
            <a:off x="6532564" y="26733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4" name="Oval 93"/>
          <p:cNvSpPr>
            <a:spLocks noChangeArrowheads="1"/>
          </p:cNvSpPr>
          <p:nvPr/>
        </p:nvSpPr>
        <p:spPr bwMode="auto">
          <a:xfrm>
            <a:off x="6724651" y="268922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5" name="Oval 94"/>
          <p:cNvSpPr>
            <a:spLocks noChangeArrowheads="1"/>
          </p:cNvSpPr>
          <p:nvPr/>
        </p:nvSpPr>
        <p:spPr bwMode="auto">
          <a:xfrm>
            <a:off x="6915150" y="2784476"/>
            <a:ext cx="96838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6" name="Oval 95"/>
          <p:cNvSpPr>
            <a:spLocks noChangeArrowheads="1"/>
          </p:cNvSpPr>
          <p:nvPr/>
        </p:nvSpPr>
        <p:spPr bwMode="auto">
          <a:xfrm>
            <a:off x="7110414" y="2828926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7" name="Oval 96"/>
          <p:cNvSpPr>
            <a:spLocks noChangeArrowheads="1"/>
          </p:cNvSpPr>
          <p:nvPr/>
        </p:nvSpPr>
        <p:spPr bwMode="auto">
          <a:xfrm>
            <a:off x="7300914" y="2889251"/>
            <a:ext cx="96837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8" name="Oval 97"/>
          <p:cNvSpPr>
            <a:spLocks noChangeArrowheads="1"/>
          </p:cNvSpPr>
          <p:nvPr/>
        </p:nvSpPr>
        <p:spPr bwMode="auto">
          <a:xfrm>
            <a:off x="7489826" y="2960688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9" name="Oval 98"/>
          <p:cNvSpPr>
            <a:spLocks noChangeArrowheads="1"/>
          </p:cNvSpPr>
          <p:nvPr/>
        </p:nvSpPr>
        <p:spPr bwMode="auto">
          <a:xfrm>
            <a:off x="7681914" y="30226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0" name="Oval 99"/>
          <p:cNvSpPr>
            <a:spLocks noChangeArrowheads="1"/>
          </p:cNvSpPr>
          <p:nvPr/>
        </p:nvSpPr>
        <p:spPr bwMode="auto">
          <a:xfrm>
            <a:off x="7874000" y="3116263"/>
            <a:ext cx="95250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1" name="Oval 100"/>
          <p:cNvSpPr>
            <a:spLocks noChangeArrowheads="1"/>
          </p:cNvSpPr>
          <p:nvPr/>
        </p:nvSpPr>
        <p:spPr bwMode="auto">
          <a:xfrm>
            <a:off x="8062914" y="319881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2" name="Oval 101"/>
          <p:cNvSpPr>
            <a:spLocks noChangeArrowheads="1"/>
          </p:cNvSpPr>
          <p:nvPr/>
        </p:nvSpPr>
        <p:spPr bwMode="auto">
          <a:xfrm>
            <a:off x="8255001" y="32766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3" name="Oval 102"/>
          <p:cNvSpPr>
            <a:spLocks noChangeArrowheads="1"/>
          </p:cNvSpPr>
          <p:nvPr/>
        </p:nvSpPr>
        <p:spPr bwMode="auto">
          <a:xfrm>
            <a:off x="8445500" y="3354388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4" name="Oval 103"/>
          <p:cNvSpPr>
            <a:spLocks noChangeArrowheads="1"/>
          </p:cNvSpPr>
          <p:nvPr/>
        </p:nvSpPr>
        <p:spPr bwMode="auto">
          <a:xfrm>
            <a:off x="8642351" y="34702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5" name="Oval 104"/>
          <p:cNvSpPr>
            <a:spLocks noChangeArrowheads="1"/>
          </p:cNvSpPr>
          <p:nvPr/>
        </p:nvSpPr>
        <p:spPr bwMode="auto">
          <a:xfrm>
            <a:off x="8832851" y="35433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6" name="Oval 105"/>
          <p:cNvSpPr>
            <a:spLocks noChangeArrowheads="1"/>
          </p:cNvSpPr>
          <p:nvPr/>
        </p:nvSpPr>
        <p:spPr bwMode="auto">
          <a:xfrm>
            <a:off x="9023350" y="3676651"/>
            <a:ext cx="96838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7" name="Oval 106"/>
          <p:cNvSpPr>
            <a:spLocks noChangeArrowheads="1"/>
          </p:cNvSpPr>
          <p:nvPr/>
        </p:nvSpPr>
        <p:spPr bwMode="auto">
          <a:xfrm>
            <a:off x="9213851" y="385286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8" name="Freeform 107"/>
          <p:cNvSpPr>
            <a:spLocks/>
          </p:cNvSpPr>
          <p:nvPr/>
        </p:nvSpPr>
        <p:spPr bwMode="auto">
          <a:xfrm>
            <a:off x="2713039" y="1109664"/>
            <a:ext cx="7462837" cy="4167187"/>
          </a:xfrm>
          <a:custGeom>
            <a:avLst/>
            <a:gdLst>
              <a:gd name="T0" fmla="*/ 0 w 1370"/>
              <a:gd name="T1" fmla="*/ 2147483647 h 752"/>
              <a:gd name="T2" fmla="*/ 2147483647 w 1370"/>
              <a:gd name="T3" fmla="*/ 2147483647 h 752"/>
              <a:gd name="T4" fmla="*/ 2147483647 w 1370"/>
              <a:gd name="T5" fmla="*/ 2147483647 h 752"/>
              <a:gd name="T6" fmla="*/ 2147483647 w 1370"/>
              <a:gd name="T7" fmla="*/ 2147483647 h 752"/>
              <a:gd name="T8" fmla="*/ 2147483647 w 1370"/>
              <a:gd name="T9" fmla="*/ 2147483647 h 752"/>
              <a:gd name="T10" fmla="*/ 2147483647 w 1370"/>
              <a:gd name="T11" fmla="*/ 2147483647 h 752"/>
              <a:gd name="T12" fmla="*/ 2147483647 w 1370"/>
              <a:gd name="T13" fmla="*/ 2147483647 h 752"/>
              <a:gd name="T14" fmla="*/ 2147483647 w 1370"/>
              <a:gd name="T15" fmla="*/ 2147483647 h 752"/>
              <a:gd name="T16" fmla="*/ 2147483647 w 1370"/>
              <a:gd name="T17" fmla="*/ 2147483647 h 752"/>
              <a:gd name="T18" fmla="*/ 2147483647 w 1370"/>
              <a:gd name="T19" fmla="*/ 2147483647 h 752"/>
              <a:gd name="T20" fmla="*/ 2147483647 w 1370"/>
              <a:gd name="T21" fmla="*/ 2147483647 h 752"/>
              <a:gd name="T22" fmla="*/ 2147483647 w 1370"/>
              <a:gd name="T23" fmla="*/ 2147483647 h 752"/>
              <a:gd name="T24" fmla="*/ 2147483647 w 1370"/>
              <a:gd name="T25" fmla="*/ 0 h 752"/>
              <a:gd name="T26" fmla="*/ 2147483647 w 1370"/>
              <a:gd name="T27" fmla="*/ 2147483647 h 752"/>
              <a:gd name="T28" fmla="*/ 2147483647 w 1370"/>
              <a:gd name="T29" fmla="*/ 2147483647 h 752"/>
              <a:gd name="T30" fmla="*/ 2147483647 w 1370"/>
              <a:gd name="T31" fmla="*/ 2147483647 h 752"/>
              <a:gd name="T32" fmla="*/ 2147483647 w 1370"/>
              <a:gd name="T33" fmla="*/ 2147483647 h 752"/>
              <a:gd name="T34" fmla="*/ 2147483647 w 1370"/>
              <a:gd name="T35" fmla="*/ 2147483647 h 752"/>
              <a:gd name="T36" fmla="*/ 2147483647 w 1370"/>
              <a:gd name="T37" fmla="*/ 2147483647 h 752"/>
              <a:gd name="T38" fmla="*/ 2147483647 w 1370"/>
              <a:gd name="T39" fmla="*/ 2147483647 h 752"/>
              <a:gd name="T40" fmla="*/ 2147483647 w 1370"/>
              <a:gd name="T41" fmla="*/ 2147483647 h 752"/>
              <a:gd name="T42" fmla="*/ 2147483647 w 1370"/>
              <a:gd name="T43" fmla="*/ 2147483647 h 752"/>
              <a:gd name="T44" fmla="*/ 2147483647 w 1370"/>
              <a:gd name="T45" fmla="*/ 2147483647 h 752"/>
              <a:gd name="T46" fmla="*/ 2147483647 w 1370"/>
              <a:gd name="T47" fmla="*/ 2147483647 h 752"/>
              <a:gd name="T48" fmla="*/ 2147483647 w 1370"/>
              <a:gd name="T49" fmla="*/ 2147483647 h 752"/>
              <a:gd name="T50" fmla="*/ 2147483647 w 1370"/>
              <a:gd name="T51" fmla="*/ 2147483647 h 752"/>
              <a:gd name="T52" fmla="*/ 2147483647 w 1370"/>
              <a:gd name="T53" fmla="*/ 2147483647 h 752"/>
              <a:gd name="T54" fmla="*/ 2147483647 w 1370"/>
              <a:gd name="T55" fmla="*/ 2147483647 h 752"/>
              <a:gd name="T56" fmla="*/ 2147483647 w 1370"/>
              <a:gd name="T57" fmla="*/ 2147483647 h 752"/>
              <a:gd name="T58" fmla="*/ 2147483647 w 1370"/>
              <a:gd name="T59" fmla="*/ 2147483647 h 752"/>
              <a:gd name="T60" fmla="*/ 2147483647 w 1370"/>
              <a:gd name="T61" fmla="*/ 2147483647 h 752"/>
              <a:gd name="T62" fmla="*/ 2147483647 w 1370"/>
              <a:gd name="T63" fmla="*/ 2147483647 h 752"/>
              <a:gd name="T64" fmla="*/ 2147483647 w 1370"/>
              <a:gd name="T65" fmla="*/ 2147483647 h 752"/>
              <a:gd name="T66" fmla="*/ 2147483647 w 1370"/>
              <a:gd name="T67" fmla="*/ 2147483647 h 752"/>
              <a:gd name="T68" fmla="*/ 2147483647 w 1370"/>
              <a:gd name="T69" fmla="*/ 2147483647 h 752"/>
              <a:gd name="T70" fmla="*/ 2147483647 w 1370"/>
              <a:gd name="T71" fmla="*/ 2147483647 h 752"/>
              <a:gd name="T72" fmla="*/ 2147483647 w 1370"/>
              <a:gd name="T73" fmla="*/ 2147483647 h 752"/>
              <a:gd name="T74" fmla="*/ 2147483647 w 1370"/>
              <a:gd name="T75" fmla="*/ 2147483647 h 752"/>
              <a:gd name="T76" fmla="*/ 2147483647 w 1370"/>
              <a:gd name="T77" fmla="*/ 2147483647 h 752"/>
              <a:gd name="T78" fmla="*/ 2147483647 w 1370"/>
              <a:gd name="T79" fmla="*/ 2147483647 h 7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0"/>
              <a:gd name="T121" fmla="*/ 0 h 752"/>
              <a:gd name="T122" fmla="*/ 1370 w 1370"/>
              <a:gd name="T123" fmla="*/ 752 h 7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0" h="752">
                <a:moveTo>
                  <a:pt x="0" y="752"/>
                </a:moveTo>
                <a:lnTo>
                  <a:pt x="35" y="709"/>
                </a:lnTo>
                <a:lnTo>
                  <a:pt x="70" y="677"/>
                </a:lnTo>
                <a:lnTo>
                  <a:pt x="105" y="634"/>
                </a:lnTo>
                <a:lnTo>
                  <a:pt x="140" y="608"/>
                </a:lnTo>
                <a:lnTo>
                  <a:pt x="175" y="584"/>
                </a:lnTo>
                <a:lnTo>
                  <a:pt x="210" y="561"/>
                </a:lnTo>
                <a:lnTo>
                  <a:pt x="245" y="530"/>
                </a:lnTo>
                <a:lnTo>
                  <a:pt x="281" y="491"/>
                </a:lnTo>
                <a:lnTo>
                  <a:pt x="316" y="434"/>
                </a:lnTo>
                <a:lnTo>
                  <a:pt x="351" y="378"/>
                </a:lnTo>
                <a:lnTo>
                  <a:pt x="386" y="284"/>
                </a:lnTo>
                <a:lnTo>
                  <a:pt x="421" y="0"/>
                </a:lnTo>
                <a:lnTo>
                  <a:pt x="456" y="132"/>
                </a:lnTo>
                <a:lnTo>
                  <a:pt x="491" y="217"/>
                </a:lnTo>
                <a:lnTo>
                  <a:pt x="526" y="235"/>
                </a:lnTo>
                <a:lnTo>
                  <a:pt x="562" y="250"/>
                </a:lnTo>
                <a:lnTo>
                  <a:pt x="597" y="303"/>
                </a:lnTo>
                <a:lnTo>
                  <a:pt x="632" y="309"/>
                </a:lnTo>
                <a:lnTo>
                  <a:pt x="667" y="307"/>
                </a:lnTo>
                <a:lnTo>
                  <a:pt x="702" y="324"/>
                </a:lnTo>
                <a:lnTo>
                  <a:pt x="737" y="327"/>
                </a:lnTo>
                <a:lnTo>
                  <a:pt x="772" y="339"/>
                </a:lnTo>
                <a:lnTo>
                  <a:pt x="808" y="348"/>
                </a:lnTo>
                <a:lnTo>
                  <a:pt x="843" y="347"/>
                </a:lnTo>
                <a:lnTo>
                  <a:pt x="878" y="365"/>
                </a:lnTo>
                <a:lnTo>
                  <a:pt x="913" y="372"/>
                </a:lnTo>
                <a:lnTo>
                  <a:pt x="948" y="377"/>
                </a:lnTo>
                <a:lnTo>
                  <a:pt x="983" y="391"/>
                </a:lnTo>
                <a:lnTo>
                  <a:pt x="1018" y="396"/>
                </a:lnTo>
                <a:lnTo>
                  <a:pt x="1053" y="411"/>
                </a:lnTo>
                <a:lnTo>
                  <a:pt x="1089" y="417"/>
                </a:lnTo>
                <a:lnTo>
                  <a:pt x="1124" y="430"/>
                </a:lnTo>
                <a:lnTo>
                  <a:pt x="1159" y="445"/>
                </a:lnTo>
                <a:lnTo>
                  <a:pt x="1194" y="459"/>
                </a:lnTo>
                <a:lnTo>
                  <a:pt x="1229" y="470"/>
                </a:lnTo>
                <a:lnTo>
                  <a:pt x="1264" y="482"/>
                </a:lnTo>
                <a:lnTo>
                  <a:pt x="1299" y="489"/>
                </a:lnTo>
                <a:lnTo>
                  <a:pt x="1334" y="504"/>
                </a:lnTo>
                <a:lnTo>
                  <a:pt x="1370" y="515"/>
                </a:lnTo>
              </a:path>
            </a:pathLst>
          </a:cu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9" name="Freeform 108"/>
          <p:cNvSpPr>
            <a:spLocks/>
          </p:cNvSpPr>
          <p:nvPr/>
        </p:nvSpPr>
        <p:spPr bwMode="auto">
          <a:xfrm>
            <a:off x="2655888" y="5211764"/>
            <a:ext cx="112712" cy="98425"/>
          </a:xfrm>
          <a:custGeom>
            <a:avLst/>
            <a:gdLst>
              <a:gd name="T0" fmla="*/ 2147483647 w 73"/>
              <a:gd name="T1" fmla="*/ 0 h 62"/>
              <a:gd name="T2" fmla="*/ 0 w 73"/>
              <a:gd name="T3" fmla="*/ 2147483647 h 62"/>
              <a:gd name="T4" fmla="*/ 2147483647 w 73"/>
              <a:gd name="T5" fmla="*/ 2147483647 h 62"/>
              <a:gd name="T6" fmla="*/ 2147483647 w 73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2"/>
              <a:gd name="T14" fmla="*/ 73 w 7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2">
                <a:moveTo>
                  <a:pt x="39" y="0"/>
                </a:moveTo>
                <a:lnTo>
                  <a:pt x="0" y="62"/>
                </a:lnTo>
                <a:lnTo>
                  <a:pt x="73" y="62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0" name="Freeform 109"/>
          <p:cNvSpPr>
            <a:spLocks/>
          </p:cNvSpPr>
          <p:nvPr/>
        </p:nvSpPr>
        <p:spPr bwMode="auto">
          <a:xfrm>
            <a:off x="2844800" y="4972051"/>
            <a:ext cx="114300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1" name="Freeform 110"/>
          <p:cNvSpPr>
            <a:spLocks/>
          </p:cNvSpPr>
          <p:nvPr/>
        </p:nvSpPr>
        <p:spPr bwMode="auto">
          <a:xfrm>
            <a:off x="3036888" y="4789488"/>
            <a:ext cx="114300" cy="106362"/>
          </a:xfrm>
          <a:custGeom>
            <a:avLst/>
            <a:gdLst>
              <a:gd name="T0" fmla="*/ 2147483647 w 73"/>
              <a:gd name="T1" fmla="*/ 0 h 67"/>
              <a:gd name="T2" fmla="*/ 0 w 73"/>
              <a:gd name="T3" fmla="*/ 2147483647 h 67"/>
              <a:gd name="T4" fmla="*/ 2147483647 w 73"/>
              <a:gd name="T5" fmla="*/ 2147483647 h 67"/>
              <a:gd name="T6" fmla="*/ 2147483647 w 73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7"/>
              <a:gd name="T14" fmla="*/ 73 w 73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2" name="Freeform 111"/>
          <p:cNvSpPr>
            <a:spLocks/>
          </p:cNvSpPr>
          <p:nvPr/>
        </p:nvSpPr>
        <p:spPr bwMode="auto">
          <a:xfrm>
            <a:off x="3227388" y="4557713"/>
            <a:ext cx="119062" cy="100012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3" name="Freeform 112"/>
          <p:cNvSpPr>
            <a:spLocks/>
          </p:cNvSpPr>
          <p:nvPr/>
        </p:nvSpPr>
        <p:spPr bwMode="auto">
          <a:xfrm>
            <a:off x="3417888" y="4413251"/>
            <a:ext cx="119062" cy="100013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4" name="Freeform 113"/>
          <p:cNvSpPr>
            <a:spLocks/>
          </p:cNvSpPr>
          <p:nvPr/>
        </p:nvSpPr>
        <p:spPr bwMode="auto">
          <a:xfrm>
            <a:off x="3614738" y="4279901"/>
            <a:ext cx="112712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4" y="0"/>
                </a:moveTo>
                <a:lnTo>
                  <a:pt x="0" y="63"/>
                </a:lnTo>
                <a:lnTo>
                  <a:pt x="73" y="63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5" name="Freeform 114"/>
          <p:cNvSpPr>
            <a:spLocks/>
          </p:cNvSpPr>
          <p:nvPr/>
        </p:nvSpPr>
        <p:spPr bwMode="auto">
          <a:xfrm>
            <a:off x="3803650" y="415290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6" name="Freeform 115"/>
          <p:cNvSpPr>
            <a:spLocks/>
          </p:cNvSpPr>
          <p:nvPr/>
        </p:nvSpPr>
        <p:spPr bwMode="auto">
          <a:xfrm>
            <a:off x="3994150" y="3975101"/>
            <a:ext cx="114300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7" name="Freeform 116"/>
          <p:cNvSpPr>
            <a:spLocks/>
          </p:cNvSpPr>
          <p:nvPr/>
        </p:nvSpPr>
        <p:spPr bwMode="auto">
          <a:xfrm>
            <a:off x="4186238" y="3763963"/>
            <a:ext cx="112712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9" y="0"/>
                </a:moveTo>
                <a:lnTo>
                  <a:pt x="0" y="63"/>
                </a:lnTo>
                <a:lnTo>
                  <a:pt x="73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8" name="Freeform 117"/>
          <p:cNvSpPr>
            <a:spLocks/>
          </p:cNvSpPr>
          <p:nvPr/>
        </p:nvSpPr>
        <p:spPr bwMode="auto">
          <a:xfrm>
            <a:off x="4375150" y="3449639"/>
            <a:ext cx="114300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9" y="0"/>
                </a:moveTo>
                <a:lnTo>
                  <a:pt x="0" y="62"/>
                </a:lnTo>
                <a:lnTo>
                  <a:pt x="74" y="62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9" name="Freeform 118"/>
          <p:cNvSpPr>
            <a:spLocks/>
          </p:cNvSpPr>
          <p:nvPr/>
        </p:nvSpPr>
        <p:spPr bwMode="auto">
          <a:xfrm>
            <a:off x="4565650" y="3138488"/>
            <a:ext cx="115888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0" name="Freeform 119"/>
          <p:cNvSpPr>
            <a:spLocks/>
          </p:cNvSpPr>
          <p:nvPr/>
        </p:nvSpPr>
        <p:spPr bwMode="auto">
          <a:xfrm>
            <a:off x="4757738" y="2611438"/>
            <a:ext cx="120650" cy="106362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1" name="Freeform 120"/>
          <p:cNvSpPr>
            <a:spLocks/>
          </p:cNvSpPr>
          <p:nvPr/>
        </p:nvSpPr>
        <p:spPr bwMode="auto">
          <a:xfrm>
            <a:off x="4960938" y="1042988"/>
            <a:ext cx="119062" cy="100012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2" name="Freeform 121"/>
          <p:cNvSpPr>
            <a:spLocks/>
          </p:cNvSpPr>
          <p:nvPr/>
        </p:nvSpPr>
        <p:spPr bwMode="auto">
          <a:xfrm>
            <a:off x="5145088" y="1774826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4" y="0"/>
                </a:moveTo>
                <a:lnTo>
                  <a:pt x="0" y="63"/>
                </a:lnTo>
                <a:lnTo>
                  <a:pt x="73" y="63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3" name="Freeform 122"/>
          <p:cNvSpPr>
            <a:spLocks/>
          </p:cNvSpPr>
          <p:nvPr/>
        </p:nvSpPr>
        <p:spPr bwMode="auto">
          <a:xfrm>
            <a:off x="5378450" y="2246313"/>
            <a:ext cx="114300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4" name="Freeform 123"/>
          <p:cNvSpPr>
            <a:spLocks/>
          </p:cNvSpPr>
          <p:nvPr/>
        </p:nvSpPr>
        <p:spPr bwMode="auto">
          <a:xfrm>
            <a:off x="5567363" y="2346326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5" name="Freeform 124"/>
          <p:cNvSpPr>
            <a:spLocks/>
          </p:cNvSpPr>
          <p:nvPr/>
        </p:nvSpPr>
        <p:spPr bwMode="auto">
          <a:xfrm>
            <a:off x="5759451" y="2424114"/>
            <a:ext cx="112713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6" name="Freeform 125"/>
          <p:cNvSpPr>
            <a:spLocks/>
          </p:cNvSpPr>
          <p:nvPr/>
        </p:nvSpPr>
        <p:spPr bwMode="auto">
          <a:xfrm>
            <a:off x="5949950" y="2722563"/>
            <a:ext cx="114300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7" name="Freeform 126"/>
          <p:cNvSpPr>
            <a:spLocks/>
          </p:cNvSpPr>
          <p:nvPr/>
        </p:nvSpPr>
        <p:spPr bwMode="auto">
          <a:xfrm>
            <a:off x="6138864" y="2755901"/>
            <a:ext cx="115887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8" name="Freeform 127"/>
          <p:cNvSpPr>
            <a:spLocks/>
          </p:cNvSpPr>
          <p:nvPr/>
        </p:nvSpPr>
        <p:spPr bwMode="auto">
          <a:xfrm>
            <a:off x="6330950" y="2744788"/>
            <a:ext cx="120650" cy="106362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9" name="Freeform 128"/>
          <p:cNvSpPr>
            <a:spLocks/>
          </p:cNvSpPr>
          <p:nvPr/>
        </p:nvSpPr>
        <p:spPr bwMode="auto">
          <a:xfrm>
            <a:off x="6524626" y="2840039"/>
            <a:ext cx="117475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5" y="0"/>
                </a:moveTo>
                <a:lnTo>
                  <a:pt x="0" y="62"/>
                </a:lnTo>
                <a:lnTo>
                  <a:pt x="74" y="62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0" name="Freeform 129"/>
          <p:cNvSpPr>
            <a:spLocks/>
          </p:cNvSpPr>
          <p:nvPr/>
        </p:nvSpPr>
        <p:spPr bwMode="auto">
          <a:xfrm>
            <a:off x="6716714" y="2855913"/>
            <a:ext cx="115887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1" name="Freeform 130"/>
          <p:cNvSpPr>
            <a:spLocks/>
          </p:cNvSpPr>
          <p:nvPr/>
        </p:nvSpPr>
        <p:spPr bwMode="auto">
          <a:xfrm>
            <a:off x="6910388" y="2922588"/>
            <a:ext cx="114300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2" name="Freeform 131"/>
          <p:cNvSpPr>
            <a:spLocks/>
          </p:cNvSpPr>
          <p:nvPr/>
        </p:nvSpPr>
        <p:spPr bwMode="auto">
          <a:xfrm>
            <a:off x="7097714" y="2971801"/>
            <a:ext cx="115887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3" name="Freeform 132"/>
          <p:cNvSpPr>
            <a:spLocks/>
          </p:cNvSpPr>
          <p:nvPr/>
        </p:nvSpPr>
        <p:spPr bwMode="auto">
          <a:xfrm>
            <a:off x="7288214" y="2967038"/>
            <a:ext cx="115887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4" name="Freeform 133"/>
          <p:cNvSpPr>
            <a:spLocks/>
          </p:cNvSpPr>
          <p:nvPr/>
        </p:nvSpPr>
        <p:spPr bwMode="auto">
          <a:xfrm>
            <a:off x="7481888" y="3060701"/>
            <a:ext cx="114300" cy="104775"/>
          </a:xfrm>
          <a:custGeom>
            <a:avLst/>
            <a:gdLst>
              <a:gd name="T0" fmla="*/ 2147483647 w 74"/>
              <a:gd name="T1" fmla="*/ 0 h 66"/>
              <a:gd name="T2" fmla="*/ 0 w 74"/>
              <a:gd name="T3" fmla="*/ 2147483647 h 66"/>
              <a:gd name="T4" fmla="*/ 2147483647 w 74"/>
              <a:gd name="T5" fmla="*/ 2147483647 h 66"/>
              <a:gd name="T6" fmla="*/ 2147483647 w 74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6"/>
              <a:gd name="T14" fmla="*/ 74 w 7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6">
                <a:moveTo>
                  <a:pt x="39" y="0"/>
                </a:moveTo>
                <a:lnTo>
                  <a:pt x="0" y="66"/>
                </a:lnTo>
                <a:lnTo>
                  <a:pt x="74" y="66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5" name="Freeform 134"/>
          <p:cNvSpPr>
            <a:spLocks/>
          </p:cNvSpPr>
          <p:nvPr/>
        </p:nvSpPr>
        <p:spPr bwMode="auto">
          <a:xfrm>
            <a:off x="7672389" y="3100389"/>
            <a:ext cx="117475" cy="104775"/>
          </a:xfrm>
          <a:custGeom>
            <a:avLst/>
            <a:gdLst>
              <a:gd name="T0" fmla="*/ 2147483647 w 77"/>
              <a:gd name="T1" fmla="*/ 0 h 66"/>
              <a:gd name="T2" fmla="*/ 0 w 77"/>
              <a:gd name="T3" fmla="*/ 2147483647 h 66"/>
              <a:gd name="T4" fmla="*/ 2147483647 w 77"/>
              <a:gd name="T5" fmla="*/ 2147483647 h 66"/>
              <a:gd name="T6" fmla="*/ 2147483647 w 77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6"/>
              <a:gd name="T14" fmla="*/ 77 w 77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6">
                <a:moveTo>
                  <a:pt x="39" y="0"/>
                </a:moveTo>
                <a:lnTo>
                  <a:pt x="0" y="66"/>
                </a:lnTo>
                <a:lnTo>
                  <a:pt x="77" y="66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6" name="Freeform 135"/>
          <p:cNvSpPr>
            <a:spLocks/>
          </p:cNvSpPr>
          <p:nvPr/>
        </p:nvSpPr>
        <p:spPr bwMode="auto">
          <a:xfrm>
            <a:off x="7862888" y="3133726"/>
            <a:ext cx="119062" cy="98425"/>
          </a:xfrm>
          <a:custGeom>
            <a:avLst/>
            <a:gdLst>
              <a:gd name="T0" fmla="*/ 2147483647 w 76"/>
              <a:gd name="T1" fmla="*/ 0 h 62"/>
              <a:gd name="T2" fmla="*/ 0 w 76"/>
              <a:gd name="T3" fmla="*/ 2147483647 h 62"/>
              <a:gd name="T4" fmla="*/ 2147483647 w 76"/>
              <a:gd name="T5" fmla="*/ 2147483647 h 62"/>
              <a:gd name="T6" fmla="*/ 2147483647 w 76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2"/>
              <a:gd name="T14" fmla="*/ 76 w 76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2">
                <a:moveTo>
                  <a:pt x="38" y="0"/>
                </a:moveTo>
                <a:lnTo>
                  <a:pt x="0" y="62"/>
                </a:lnTo>
                <a:lnTo>
                  <a:pt x="76" y="62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7" name="Freeform 136"/>
          <p:cNvSpPr>
            <a:spLocks/>
          </p:cNvSpPr>
          <p:nvPr/>
        </p:nvSpPr>
        <p:spPr bwMode="auto">
          <a:xfrm>
            <a:off x="8058150" y="3209926"/>
            <a:ext cx="115888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8" name="Freeform 137"/>
          <p:cNvSpPr>
            <a:spLocks/>
          </p:cNvSpPr>
          <p:nvPr/>
        </p:nvSpPr>
        <p:spPr bwMode="auto">
          <a:xfrm>
            <a:off x="8248650" y="3238501"/>
            <a:ext cx="114300" cy="104775"/>
          </a:xfrm>
          <a:custGeom>
            <a:avLst/>
            <a:gdLst>
              <a:gd name="T0" fmla="*/ 2147483647 w 74"/>
              <a:gd name="T1" fmla="*/ 0 h 66"/>
              <a:gd name="T2" fmla="*/ 0 w 74"/>
              <a:gd name="T3" fmla="*/ 2147483647 h 66"/>
              <a:gd name="T4" fmla="*/ 2147483647 w 74"/>
              <a:gd name="T5" fmla="*/ 2147483647 h 66"/>
              <a:gd name="T6" fmla="*/ 2147483647 w 74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6"/>
              <a:gd name="T14" fmla="*/ 74 w 7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6">
                <a:moveTo>
                  <a:pt x="35" y="0"/>
                </a:moveTo>
                <a:lnTo>
                  <a:pt x="0" y="66"/>
                </a:lnTo>
                <a:lnTo>
                  <a:pt x="74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9" name="Freeform 138"/>
          <p:cNvSpPr>
            <a:spLocks/>
          </p:cNvSpPr>
          <p:nvPr/>
        </p:nvSpPr>
        <p:spPr bwMode="auto">
          <a:xfrm>
            <a:off x="8440738" y="332105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0" name="Freeform 139"/>
          <p:cNvSpPr>
            <a:spLocks/>
          </p:cNvSpPr>
          <p:nvPr/>
        </p:nvSpPr>
        <p:spPr bwMode="auto">
          <a:xfrm>
            <a:off x="8631238" y="3349626"/>
            <a:ext cx="114300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1" name="Freeform 140"/>
          <p:cNvSpPr>
            <a:spLocks/>
          </p:cNvSpPr>
          <p:nvPr/>
        </p:nvSpPr>
        <p:spPr bwMode="auto">
          <a:xfrm>
            <a:off x="8820150" y="3427414"/>
            <a:ext cx="114300" cy="98425"/>
          </a:xfrm>
          <a:custGeom>
            <a:avLst/>
            <a:gdLst>
              <a:gd name="T0" fmla="*/ 2147483647 w 73"/>
              <a:gd name="T1" fmla="*/ 0 h 62"/>
              <a:gd name="T2" fmla="*/ 0 w 73"/>
              <a:gd name="T3" fmla="*/ 2147483647 h 62"/>
              <a:gd name="T4" fmla="*/ 2147483647 w 73"/>
              <a:gd name="T5" fmla="*/ 2147483647 h 62"/>
              <a:gd name="T6" fmla="*/ 2147483647 w 73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2"/>
              <a:gd name="T14" fmla="*/ 73 w 7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2">
                <a:moveTo>
                  <a:pt x="38" y="0"/>
                </a:moveTo>
                <a:lnTo>
                  <a:pt x="0" y="62"/>
                </a:lnTo>
                <a:lnTo>
                  <a:pt x="73" y="62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2" name="Freeform 141"/>
          <p:cNvSpPr>
            <a:spLocks/>
          </p:cNvSpPr>
          <p:nvPr/>
        </p:nvSpPr>
        <p:spPr bwMode="auto">
          <a:xfrm>
            <a:off x="9012238" y="3509963"/>
            <a:ext cx="112712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9" y="0"/>
                </a:moveTo>
                <a:lnTo>
                  <a:pt x="0" y="63"/>
                </a:lnTo>
                <a:lnTo>
                  <a:pt x="73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3" name="Freeform 142"/>
          <p:cNvSpPr>
            <a:spLocks/>
          </p:cNvSpPr>
          <p:nvPr/>
        </p:nvSpPr>
        <p:spPr bwMode="auto">
          <a:xfrm>
            <a:off x="9202739" y="3587751"/>
            <a:ext cx="117475" cy="100013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4" name="Freeform 143"/>
          <p:cNvSpPr>
            <a:spLocks/>
          </p:cNvSpPr>
          <p:nvPr/>
        </p:nvSpPr>
        <p:spPr bwMode="auto">
          <a:xfrm>
            <a:off x="9393238" y="3648076"/>
            <a:ext cx="119062" cy="106363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5" name="Freeform 144"/>
          <p:cNvSpPr>
            <a:spLocks/>
          </p:cNvSpPr>
          <p:nvPr/>
        </p:nvSpPr>
        <p:spPr bwMode="auto">
          <a:xfrm>
            <a:off x="9588500" y="371475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6" name="Freeform 145"/>
          <p:cNvSpPr>
            <a:spLocks/>
          </p:cNvSpPr>
          <p:nvPr/>
        </p:nvSpPr>
        <p:spPr bwMode="auto">
          <a:xfrm>
            <a:off x="9779000" y="3754439"/>
            <a:ext cx="114300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5" y="0"/>
                </a:moveTo>
                <a:lnTo>
                  <a:pt x="0" y="62"/>
                </a:lnTo>
                <a:lnTo>
                  <a:pt x="74" y="62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7" name="Freeform 146"/>
          <p:cNvSpPr>
            <a:spLocks/>
          </p:cNvSpPr>
          <p:nvPr/>
        </p:nvSpPr>
        <p:spPr bwMode="auto">
          <a:xfrm>
            <a:off x="9971088" y="3836989"/>
            <a:ext cx="112712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4" y="0"/>
                </a:moveTo>
                <a:lnTo>
                  <a:pt x="0" y="66"/>
                </a:lnTo>
                <a:lnTo>
                  <a:pt x="73" y="66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8" name="Freeform 147"/>
          <p:cNvSpPr>
            <a:spLocks/>
          </p:cNvSpPr>
          <p:nvPr/>
        </p:nvSpPr>
        <p:spPr bwMode="auto">
          <a:xfrm>
            <a:off x="10161589" y="3897313"/>
            <a:ext cx="115887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5" name="Line 146"/>
          <p:cNvSpPr>
            <a:spLocks noChangeShapeType="1"/>
          </p:cNvSpPr>
          <p:nvPr/>
        </p:nvSpPr>
        <p:spPr bwMode="auto">
          <a:xfrm flipH="1">
            <a:off x="2328864" y="57642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6" name="Line 148"/>
          <p:cNvSpPr>
            <a:spLocks noChangeShapeType="1"/>
          </p:cNvSpPr>
          <p:nvPr/>
        </p:nvSpPr>
        <p:spPr bwMode="auto">
          <a:xfrm flipH="1">
            <a:off x="2328864" y="47672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7" name="Line 150"/>
          <p:cNvSpPr>
            <a:spLocks noChangeShapeType="1"/>
          </p:cNvSpPr>
          <p:nvPr/>
        </p:nvSpPr>
        <p:spPr bwMode="auto">
          <a:xfrm flipH="1">
            <a:off x="2328864" y="37639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8" name="Line 152"/>
          <p:cNvSpPr>
            <a:spLocks noChangeShapeType="1"/>
          </p:cNvSpPr>
          <p:nvPr/>
        </p:nvSpPr>
        <p:spPr bwMode="auto">
          <a:xfrm flipH="1">
            <a:off x="2328864" y="27670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9" name="Line 154"/>
          <p:cNvSpPr>
            <a:spLocks noChangeShapeType="1"/>
          </p:cNvSpPr>
          <p:nvPr/>
        </p:nvSpPr>
        <p:spPr bwMode="auto">
          <a:xfrm flipH="1">
            <a:off x="2328864" y="17637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80" name="Line 156"/>
          <p:cNvSpPr>
            <a:spLocks noChangeShapeType="1"/>
          </p:cNvSpPr>
          <p:nvPr/>
        </p:nvSpPr>
        <p:spPr bwMode="auto">
          <a:xfrm flipH="1">
            <a:off x="2328864" y="76517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81" name="Rectangle 61"/>
          <p:cNvSpPr>
            <a:spLocks noChangeArrowheads="1"/>
          </p:cNvSpPr>
          <p:nvPr/>
        </p:nvSpPr>
        <p:spPr bwMode="auto">
          <a:xfrm>
            <a:off x="2035175" y="56213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0%</a:t>
            </a:r>
          </a:p>
        </p:txBody>
      </p:sp>
      <p:sp>
        <p:nvSpPr>
          <p:cNvPr id="182" name="Rectangle 63"/>
          <p:cNvSpPr>
            <a:spLocks noChangeArrowheads="1"/>
          </p:cNvSpPr>
          <p:nvPr/>
        </p:nvSpPr>
        <p:spPr bwMode="auto">
          <a:xfrm>
            <a:off x="1978025" y="46307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1%</a:t>
            </a:r>
          </a:p>
        </p:txBody>
      </p:sp>
      <p:sp>
        <p:nvSpPr>
          <p:cNvPr id="183" name="Rectangle 63"/>
          <p:cNvSpPr>
            <a:spLocks noChangeArrowheads="1"/>
          </p:cNvSpPr>
          <p:nvPr/>
        </p:nvSpPr>
        <p:spPr bwMode="auto">
          <a:xfrm>
            <a:off x="1978025" y="3651251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2%</a:t>
            </a:r>
          </a:p>
        </p:txBody>
      </p:sp>
      <p:sp>
        <p:nvSpPr>
          <p:cNvPr id="184" name="Rectangle 63"/>
          <p:cNvSpPr>
            <a:spLocks noChangeArrowheads="1"/>
          </p:cNvSpPr>
          <p:nvPr/>
        </p:nvSpPr>
        <p:spPr bwMode="auto">
          <a:xfrm>
            <a:off x="1978025" y="2660651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3%</a:t>
            </a:r>
          </a:p>
        </p:txBody>
      </p:sp>
      <p:sp>
        <p:nvSpPr>
          <p:cNvPr id="185" name="Rectangle 63"/>
          <p:cNvSpPr>
            <a:spLocks noChangeArrowheads="1"/>
          </p:cNvSpPr>
          <p:nvPr/>
        </p:nvSpPr>
        <p:spPr bwMode="auto">
          <a:xfrm>
            <a:off x="1978025" y="16589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4%</a:t>
            </a:r>
          </a:p>
        </p:txBody>
      </p:sp>
      <p:sp>
        <p:nvSpPr>
          <p:cNvPr id="186" name="Rectangle 63"/>
          <p:cNvSpPr>
            <a:spLocks noChangeArrowheads="1"/>
          </p:cNvSpPr>
          <p:nvPr/>
        </p:nvSpPr>
        <p:spPr bwMode="auto">
          <a:xfrm>
            <a:off x="1978025" y="620714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5%</a:t>
            </a:r>
          </a:p>
        </p:txBody>
      </p:sp>
      <p:sp>
        <p:nvSpPr>
          <p:cNvPr id="14468" name="Line 32"/>
          <p:cNvSpPr>
            <a:spLocks noChangeShapeType="1"/>
          </p:cNvSpPr>
          <p:nvPr/>
        </p:nvSpPr>
        <p:spPr bwMode="auto">
          <a:xfrm flipV="1">
            <a:off x="4333875" y="259715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69" name="Line 33"/>
          <p:cNvSpPr>
            <a:spLocks noChangeShapeType="1"/>
          </p:cNvSpPr>
          <p:nvPr/>
        </p:nvSpPr>
        <p:spPr bwMode="auto">
          <a:xfrm flipV="1">
            <a:off x="4333875" y="239712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0" name="Line 34"/>
          <p:cNvSpPr>
            <a:spLocks noChangeShapeType="1"/>
          </p:cNvSpPr>
          <p:nvPr/>
        </p:nvSpPr>
        <p:spPr bwMode="auto">
          <a:xfrm flipV="1">
            <a:off x="4333875" y="2198688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1" name="Line 35"/>
          <p:cNvSpPr>
            <a:spLocks noChangeShapeType="1"/>
          </p:cNvSpPr>
          <p:nvPr/>
        </p:nvSpPr>
        <p:spPr bwMode="auto">
          <a:xfrm flipV="1">
            <a:off x="4333875" y="199866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2" name="Line 36"/>
          <p:cNvSpPr>
            <a:spLocks noChangeShapeType="1"/>
          </p:cNvSpPr>
          <p:nvPr/>
        </p:nvSpPr>
        <p:spPr bwMode="auto">
          <a:xfrm flipV="1">
            <a:off x="4333875" y="1798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3" name="Line 37"/>
          <p:cNvSpPr>
            <a:spLocks noChangeShapeType="1"/>
          </p:cNvSpPr>
          <p:nvPr/>
        </p:nvSpPr>
        <p:spPr bwMode="auto">
          <a:xfrm flipV="1">
            <a:off x="4333875" y="1600201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4" name="Line 38"/>
          <p:cNvSpPr>
            <a:spLocks noChangeShapeType="1"/>
          </p:cNvSpPr>
          <p:nvPr/>
        </p:nvSpPr>
        <p:spPr bwMode="auto">
          <a:xfrm flipV="1">
            <a:off x="4333875" y="140017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5" name="Line 39"/>
          <p:cNvSpPr>
            <a:spLocks noChangeShapeType="1"/>
          </p:cNvSpPr>
          <p:nvPr/>
        </p:nvSpPr>
        <p:spPr bwMode="auto">
          <a:xfrm flipV="1">
            <a:off x="4333875" y="120015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6" name="Line 40"/>
          <p:cNvSpPr>
            <a:spLocks noChangeShapeType="1"/>
          </p:cNvSpPr>
          <p:nvPr/>
        </p:nvSpPr>
        <p:spPr bwMode="auto">
          <a:xfrm flipV="1">
            <a:off x="4333875" y="100171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7" name="Line 41"/>
          <p:cNvSpPr>
            <a:spLocks noChangeShapeType="1"/>
          </p:cNvSpPr>
          <p:nvPr/>
        </p:nvSpPr>
        <p:spPr bwMode="auto">
          <a:xfrm flipV="1">
            <a:off x="4333875" y="8016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8" name="Line 42"/>
          <p:cNvSpPr>
            <a:spLocks noChangeShapeType="1"/>
          </p:cNvSpPr>
          <p:nvPr/>
        </p:nvSpPr>
        <p:spPr bwMode="auto">
          <a:xfrm flipV="1">
            <a:off x="4333875" y="630239"/>
            <a:ext cx="1588" cy="104775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9" name="Line 17"/>
          <p:cNvSpPr>
            <a:spLocks noChangeShapeType="1"/>
          </p:cNvSpPr>
          <p:nvPr/>
        </p:nvSpPr>
        <p:spPr bwMode="auto">
          <a:xfrm flipV="1">
            <a:off x="4333875" y="55895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0" name="Line 18"/>
          <p:cNvSpPr>
            <a:spLocks noChangeShapeType="1"/>
          </p:cNvSpPr>
          <p:nvPr/>
        </p:nvSpPr>
        <p:spPr bwMode="auto">
          <a:xfrm flipV="1">
            <a:off x="4333875" y="538956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1" name="Line 19"/>
          <p:cNvSpPr>
            <a:spLocks noChangeShapeType="1"/>
          </p:cNvSpPr>
          <p:nvPr/>
        </p:nvSpPr>
        <p:spPr bwMode="auto">
          <a:xfrm flipV="1">
            <a:off x="4333875" y="5191126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2" name="Line 20"/>
          <p:cNvSpPr>
            <a:spLocks noChangeShapeType="1"/>
          </p:cNvSpPr>
          <p:nvPr/>
        </p:nvSpPr>
        <p:spPr bwMode="auto">
          <a:xfrm flipV="1">
            <a:off x="4333875" y="499110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3" name="Line 21"/>
          <p:cNvSpPr>
            <a:spLocks noChangeShapeType="1"/>
          </p:cNvSpPr>
          <p:nvPr/>
        </p:nvSpPr>
        <p:spPr bwMode="auto">
          <a:xfrm flipV="1">
            <a:off x="4333875" y="479107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4" name="Line 22"/>
          <p:cNvSpPr>
            <a:spLocks noChangeShapeType="1"/>
          </p:cNvSpPr>
          <p:nvPr/>
        </p:nvSpPr>
        <p:spPr bwMode="auto">
          <a:xfrm flipV="1">
            <a:off x="4333875" y="4592638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5" name="Line 23"/>
          <p:cNvSpPr>
            <a:spLocks noChangeShapeType="1"/>
          </p:cNvSpPr>
          <p:nvPr/>
        </p:nvSpPr>
        <p:spPr bwMode="auto">
          <a:xfrm flipV="1">
            <a:off x="4333875" y="439261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6" name="Line 24"/>
          <p:cNvSpPr>
            <a:spLocks noChangeShapeType="1"/>
          </p:cNvSpPr>
          <p:nvPr/>
        </p:nvSpPr>
        <p:spPr bwMode="auto">
          <a:xfrm flipV="1">
            <a:off x="4333875" y="41925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7" name="Line 25"/>
          <p:cNvSpPr>
            <a:spLocks noChangeShapeType="1"/>
          </p:cNvSpPr>
          <p:nvPr/>
        </p:nvSpPr>
        <p:spPr bwMode="auto">
          <a:xfrm flipV="1">
            <a:off x="4333875" y="3994151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8" name="Line 27"/>
          <p:cNvSpPr>
            <a:spLocks noChangeShapeType="1"/>
          </p:cNvSpPr>
          <p:nvPr/>
        </p:nvSpPr>
        <p:spPr bwMode="auto">
          <a:xfrm flipV="1">
            <a:off x="4333875" y="359410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9" name="Line 28"/>
          <p:cNvSpPr>
            <a:spLocks noChangeShapeType="1"/>
          </p:cNvSpPr>
          <p:nvPr/>
        </p:nvSpPr>
        <p:spPr bwMode="auto">
          <a:xfrm flipV="1">
            <a:off x="4333875" y="339566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0" name="Line 29"/>
          <p:cNvSpPr>
            <a:spLocks noChangeShapeType="1"/>
          </p:cNvSpPr>
          <p:nvPr/>
        </p:nvSpPr>
        <p:spPr bwMode="auto">
          <a:xfrm flipV="1">
            <a:off x="4333875" y="3195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1" name="Line 29"/>
          <p:cNvSpPr>
            <a:spLocks noChangeShapeType="1"/>
          </p:cNvSpPr>
          <p:nvPr/>
        </p:nvSpPr>
        <p:spPr bwMode="auto">
          <a:xfrm flipV="1">
            <a:off x="4333875" y="3195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2" name="Line 30"/>
          <p:cNvSpPr>
            <a:spLocks noChangeShapeType="1"/>
          </p:cNvSpPr>
          <p:nvPr/>
        </p:nvSpPr>
        <p:spPr bwMode="auto">
          <a:xfrm flipV="1">
            <a:off x="4333875" y="299561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3" name="Line 31"/>
          <p:cNvSpPr>
            <a:spLocks noChangeShapeType="1"/>
          </p:cNvSpPr>
          <p:nvPr/>
        </p:nvSpPr>
        <p:spPr bwMode="auto">
          <a:xfrm flipV="1">
            <a:off x="4333875" y="2797176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4" name="Line 26"/>
          <p:cNvSpPr>
            <a:spLocks noChangeShapeType="1"/>
          </p:cNvSpPr>
          <p:nvPr/>
        </p:nvSpPr>
        <p:spPr bwMode="auto">
          <a:xfrm flipV="1">
            <a:off x="4333875" y="379412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5" name="Line 16"/>
          <p:cNvSpPr>
            <a:spLocks noChangeShapeType="1"/>
          </p:cNvSpPr>
          <p:nvPr/>
        </p:nvSpPr>
        <p:spPr bwMode="auto">
          <a:xfrm flipV="1">
            <a:off x="4333875" y="578961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6" name="Line 59"/>
          <p:cNvSpPr>
            <a:spLocks noChangeShapeType="1"/>
          </p:cNvSpPr>
          <p:nvPr/>
        </p:nvSpPr>
        <p:spPr bwMode="auto">
          <a:xfrm flipV="1">
            <a:off x="5011739" y="259715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7" name="Line 60"/>
          <p:cNvSpPr>
            <a:spLocks noChangeShapeType="1"/>
          </p:cNvSpPr>
          <p:nvPr/>
        </p:nvSpPr>
        <p:spPr bwMode="auto">
          <a:xfrm flipV="1">
            <a:off x="5011739" y="239712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8" name="Line 61"/>
          <p:cNvSpPr>
            <a:spLocks noChangeShapeType="1"/>
          </p:cNvSpPr>
          <p:nvPr/>
        </p:nvSpPr>
        <p:spPr bwMode="auto">
          <a:xfrm flipV="1">
            <a:off x="5011739" y="2198688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9" name="Line 62"/>
          <p:cNvSpPr>
            <a:spLocks noChangeShapeType="1"/>
          </p:cNvSpPr>
          <p:nvPr/>
        </p:nvSpPr>
        <p:spPr bwMode="auto">
          <a:xfrm flipV="1">
            <a:off x="5011739" y="199866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0" name="Line 63"/>
          <p:cNvSpPr>
            <a:spLocks noChangeShapeType="1"/>
          </p:cNvSpPr>
          <p:nvPr/>
        </p:nvSpPr>
        <p:spPr bwMode="auto">
          <a:xfrm flipV="1">
            <a:off x="5011739" y="179863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1" name="Line 64"/>
          <p:cNvSpPr>
            <a:spLocks noChangeShapeType="1"/>
          </p:cNvSpPr>
          <p:nvPr/>
        </p:nvSpPr>
        <p:spPr bwMode="auto">
          <a:xfrm flipV="1">
            <a:off x="5011739" y="1600201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2" name="Line 65"/>
          <p:cNvSpPr>
            <a:spLocks noChangeShapeType="1"/>
          </p:cNvSpPr>
          <p:nvPr/>
        </p:nvSpPr>
        <p:spPr bwMode="auto">
          <a:xfrm flipV="1">
            <a:off x="5011739" y="140017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3" name="Line 66"/>
          <p:cNvSpPr>
            <a:spLocks noChangeShapeType="1"/>
          </p:cNvSpPr>
          <p:nvPr/>
        </p:nvSpPr>
        <p:spPr bwMode="auto">
          <a:xfrm flipV="1">
            <a:off x="5011739" y="120015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4" name="Line 67"/>
          <p:cNvSpPr>
            <a:spLocks noChangeShapeType="1"/>
          </p:cNvSpPr>
          <p:nvPr/>
        </p:nvSpPr>
        <p:spPr bwMode="auto">
          <a:xfrm flipV="1">
            <a:off x="5011739" y="100171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5" name="Line 68"/>
          <p:cNvSpPr>
            <a:spLocks noChangeShapeType="1"/>
          </p:cNvSpPr>
          <p:nvPr/>
        </p:nvSpPr>
        <p:spPr bwMode="auto">
          <a:xfrm flipV="1">
            <a:off x="5011739" y="8016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6" name="Line 69"/>
          <p:cNvSpPr>
            <a:spLocks noChangeShapeType="1"/>
          </p:cNvSpPr>
          <p:nvPr/>
        </p:nvSpPr>
        <p:spPr bwMode="auto">
          <a:xfrm flipV="1">
            <a:off x="5011739" y="630239"/>
            <a:ext cx="1587" cy="104775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7" name="Line 43"/>
          <p:cNvSpPr>
            <a:spLocks noChangeShapeType="1"/>
          </p:cNvSpPr>
          <p:nvPr/>
        </p:nvSpPr>
        <p:spPr bwMode="auto">
          <a:xfrm flipV="1">
            <a:off x="5011739" y="578961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8" name="Line 44"/>
          <p:cNvSpPr>
            <a:spLocks noChangeShapeType="1"/>
          </p:cNvSpPr>
          <p:nvPr/>
        </p:nvSpPr>
        <p:spPr bwMode="auto">
          <a:xfrm flipV="1">
            <a:off x="5011739" y="55895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9" name="Line 45"/>
          <p:cNvSpPr>
            <a:spLocks noChangeShapeType="1"/>
          </p:cNvSpPr>
          <p:nvPr/>
        </p:nvSpPr>
        <p:spPr bwMode="auto">
          <a:xfrm flipV="1">
            <a:off x="5011739" y="538956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0" name="Line 46"/>
          <p:cNvSpPr>
            <a:spLocks noChangeShapeType="1"/>
          </p:cNvSpPr>
          <p:nvPr/>
        </p:nvSpPr>
        <p:spPr bwMode="auto">
          <a:xfrm flipV="1">
            <a:off x="5011739" y="5191126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1" name="Line 47"/>
          <p:cNvSpPr>
            <a:spLocks noChangeShapeType="1"/>
          </p:cNvSpPr>
          <p:nvPr/>
        </p:nvSpPr>
        <p:spPr bwMode="auto">
          <a:xfrm flipV="1">
            <a:off x="5011739" y="499110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2" name="Line 48"/>
          <p:cNvSpPr>
            <a:spLocks noChangeShapeType="1"/>
          </p:cNvSpPr>
          <p:nvPr/>
        </p:nvSpPr>
        <p:spPr bwMode="auto">
          <a:xfrm flipV="1">
            <a:off x="5011739" y="479107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3" name="Line 49"/>
          <p:cNvSpPr>
            <a:spLocks noChangeShapeType="1"/>
          </p:cNvSpPr>
          <p:nvPr/>
        </p:nvSpPr>
        <p:spPr bwMode="auto">
          <a:xfrm flipV="1">
            <a:off x="5011739" y="4592638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4" name="Line 50"/>
          <p:cNvSpPr>
            <a:spLocks noChangeShapeType="1"/>
          </p:cNvSpPr>
          <p:nvPr/>
        </p:nvSpPr>
        <p:spPr bwMode="auto">
          <a:xfrm flipV="1">
            <a:off x="5011739" y="439261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5" name="Line 51"/>
          <p:cNvSpPr>
            <a:spLocks noChangeShapeType="1"/>
          </p:cNvSpPr>
          <p:nvPr/>
        </p:nvSpPr>
        <p:spPr bwMode="auto">
          <a:xfrm flipV="1">
            <a:off x="5011739" y="41925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6" name="Line 52"/>
          <p:cNvSpPr>
            <a:spLocks noChangeShapeType="1"/>
          </p:cNvSpPr>
          <p:nvPr/>
        </p:nvSpPr>
        <p:spPr bwMode="auto">
          <a:xfrm flipV="1">
            <a:off x="5011739" y="3994151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7" name="Line 53"/>
          <p:cNvSpPr>
            <a:spLocks noChangeShapeType="1"/>
          </p:cNvSpPr>
          <p:nvPr/>
        </p:nvSpPr>
        <p:spPr bwMode="auto">
          <a:xfrm flipV="1">
            <a:off x="5011739" y="379412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8" name="Line 54"/>
          <p:cNvSpPr>
            <a:spLocks noChangeShapeType="1"/>
          </p:cNvSpPr>
          <p:nvPr/>
        </p:nvSpPr>
        <p:spPr bwMode="auto">
          <a:xfrm flipV="1">
            <a:off x="5011739" y="359410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9" name="Line 55"/>
          <p:cNvSpPr>
            <a:spLocks noChangeShapeType="1"/>
          </p:cNvSpPr>
          <p:nvPr/>
        </p:nvSpPr>
        <p:spPr bwMode="auto">
          <a:xfrm flipV="1">
            <a:off x="5011739" y="339566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0" name="Line 56"/>
          <p:cNvSpPr>
            <a:spLocks noChangeShapeType="1"/>
          </p:cNvSpPr>
          <p:nvPr/>
        </p:nvSpPr>
        <p:spPr bwMode="auto">
          <a:xfrm flipV="1">
            <a:off x="5011739" y="319563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1" name="Line 57"/>
          <p:cNvSpPr>
            <a:spLocks noChangeShapeType="1"/>
          </p:cNvSpPr>
          <p:nvPr/>
        </p:nvSpPr>
        <p:spPr bwMode="auto">
          <a:xfrm flipV="1">
            <a:off x="5011739" y="299561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2" name="Line 58"/>
          <p:cNvSpPr>
            <a:spLocks noChangeShapeType="1"/>
          </p:cNvSpPr>
          <p:nvPr/>
        </p:nvSpPr>
        <p:spPr bwMode="auto">
          <a:xfrm flipV="1">
            <a:off x="5011739" y="2797176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3" name="Oval 83"/>
          <p:cNvSpPr>
            <a:spLocks noChangeArrowheads="1"/>
          </p:cNvSpPr>
          <p:nvPr/>
        </p:nvSpPr>
        <p:spPr bwMode="auto">
          <a:xfrm>
            <a:off x="4810125" y="2428876"/>
            <a:ext cx="96838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4" name="Oval 84"/>
          <p:cNvSpPr>
            <a:spLocks noChangeArrowheads="1"/>
          </p:cNvSpPr>
          <p:nvPr/>
        </p:nvSpPr>
        <p:spPr bwMode="auto">
          <a:xfrm>
            <a:off x="5000626" y="24130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14169" name="Line 73"/>
          <p:cNvSpPr>
            <a:spLocks noChangeShapeType="1"/>
          </p:cNvSpPr>
          <p:nvPr/>
        </p:nvSpPr>
        <p:spPr bwMode="auto">
          <a:xfrm>
            <a:off x="2427288" y="5924550"/>
            <a:ext cx="79994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0" name="Line 74"/>
          <p:cNvSpPr>
            <a:spLocks noChangeShapeType="1"/>
          </p:cNvSpPr>
          <p:nvPr/>
        </p:nvSpPr>
        <p:spPr bwMode="auto">
          <a:xfrm>
            <a:off x="2571750" y="5924551"/>
            <a:ext cx="1588" cy="98425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1" name="Rectangle 75"/>
          <p:cNvSpPr>
            <a:spLocks noChangeArrowheads="1"/>
          </p:cNvSpPr>
          <p:nvPr/>
        </p:nvSpPr>
        <p:spPr bwMode="auto">
          <a:xfrm>
            <a:off x="2455863" y="6080126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$0</a:t>
            </a:r>
          </a:p>
        </p:txBody>
      </p:sp>
      <p:sp>
        <p:nvSpPr>
          <p:cNvPr id="214172" name="Line 76"/>
          <p:cNvSpPr>
            <a:spLocks noChangeShapeType="1"/>
          </p:cNvSpPr>
          <p:nvPr/>
        </p:nvSpPr>
        <p:spPr bwMode="auto">
          <a:xfrm>
            <a:off x="4498975" y="5924551"/>
            <a:ext cx="1588" cy="98425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3" name="Rectangle 77"/>
          <p:cNvSpPr>
            <a:spLocks noChangeArrowheads="1"/>
          </p:cNvSpPr>
          <p:nvPr/>
        </p:nvSpPr>
        <p:spPr bwMode="auto">
          <a:xfrm>
            <a:off x="4267200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$10K</a:t>
            </a:r>
          </a:p>
        </p:txBody>
      </p:sp>
      <p:sp>
        <p:nvSpPr>
          <p:cNvPr id="214174" name="Line 78"/>
          <p:cNvSpPr>
            <a:spLocks noChangeShapeType="1"/>
          </p:cNvSpPr>
          <p:nvPr/>
        </p:nvSpPr>
        <p:spPr bwMode="auto">
          <a:xfrm>
            <a:off x="6426200" y="5924551"/>
            <a:ext cx="1588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5" name="Rectangle 79"/>
          <p:cNvSpPr>
            <a:spLocks noChangeArrowheads="1"/>
          </p:cNvSpPr>
          <p:nvPr/>
        </p:nvSpPr>
        <p:spPr bwMode="auto">
          <a:xfrm>
            <a:off x="6194425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$20K</a:t>
            </a:r>
          </a:p>
        </p:txBody>
      </p:sp>
      <p:sp>
        <p:nvSpPr>
          <p:cNvPr id="214176" name="Line 80"/>
          <p:cNvSpPr>
            <a:spLocks noChangeShapeType="1"/>
          </p:cNvSpPr>
          <p:nvPr/>
        </p:nvSpPr>
        <p:spPr bwMode="auto">
          <a:xfrm>
            <a:off x="8355014" y="5924551"/>
            <a:ext cx="1587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7" name="Rectangle 81"/>
          <p:cNvSpPr>
            <a:spLocks noChangeArrowheads="1"/>
          </p:cNvSpPr>
          <p:nvPr/>
        </p:nvSpPr>
        <p:spPr bwMode="auto">
          <a:xfrm>
            <a:off x="8123238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$30K</a:t>
            </a:r>
          </a:p>
        </p:txBody>
      </p:sp>
      <p:sp>
        <p:nvSpPr>
          <p:cNvPr id="214178" name="Line 82"/>
          <p:cNvSpPr>
            <a:spLocks noChangeShapeType="1"/>
          </p:cNvSpPr>
          <p:nvPr/>
        </p:nvSpPr>
        <p:spPr bwMode="auto">
          <a:xfrm>
            <a:off x="10282239" y="5924551"/>
            <a:ext cx="1587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9" name="Rectangle 83"/>
          <p:cNvSpPr>
            <a:spLocks noChangeArrowheads="1"/>
          </p:cNvSpPr>
          <p:nvPr/>
        </p:nvSpPr>
        <p:spPr bwMode="auto">
          <a:xfrm>
            <a:off x="10050463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$40K</a:t>
            </a:r>
          </a:p>
        </p:txBody>
      </p:sp>
      <p:sp>
        <p:nvSpPr>
          <p:cNvPr id="214180" name="Rectangle 107"/>
          <p:cNvSpPr>
            <a:spLocks noChangeArrowheads="1"/>
          </p:cNvSpPr>
          <p:nvPr/>
        </p:nvSpPr>
        <p:spPr bwMode="auto">
          <a:xfrm>
            <a:off x="2362200" y="6354762"/>
            <a:ext cx="800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Total Earnings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(Real 2010 $)</a:t>
            </a:r>
          </a:p>
        </p:txBody>
      </p:sp>
      <p:sp>
        <p:nvSpPr>
          <p:cNvPr id="214181" name="Rectangle 191"/>
          <p:cNvSpPr>
            <a:spLocks noChangeArrowheads="1"/>
          </p:cNvSpPr>
          <p:nvPr/>
        </p:nvSpPr>
        <p:spPr bwMode="gray">
          <a:xfrm>
            <a:off x="9175595" y="5413375"/>
            <a:ext cx="134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Two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Children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4182" name="Rectangle 192"/>
          <p:cNvSpPr>
            <a:spLocks noChangeArrowheads="1"/>
          </p:cNvSpPr>
          <p:nvPr/>
        </p:nvSpPr>
        <p:spPr bwMode="gray">
          <a:xfrm>
            <a:off x="9184878" y="5105400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One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Child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29" name="Line 189"/>
          <p:cNvSpPr>
            <a:spLocks noChangeShapeType="1"/>
          </p:cNvSpPr>
          <p:nvPr/>
        </p:nvSpPr>
        <p:spPr bwMode="gray">
          <a:xfrm>
            <a:off x="8111884" y="5227636"/>
            <a:ext cx="868363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 lIns="91354" tIns="45678" rIns="91354" bIns="4567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4" name="Line 144"/>
          <p:cNvSpPr>
            <a:spLocks noChangeShapeType="1"/>
          </p:cNvSpPr>
          <p:nvPr/>
        </p:nvSpPr>
        <p:spPr bwMode="auto">
          <a:xfrm>
            <a:off x="8132763" y="5557836"/>
            <a:ext cx="858837" cy="1588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5" name="Line 59"/>
          <p:cNvSpPr>
            <a:spLocks noChangeShapeType="1"/>
          </p:cNvSpPr>
          <p:nvPr/>
        </p:nvSpPr>
        <p:spPr bwMode="auto">
          <a:xfrm flipV="1">
            <a:off x="2427289" y="565150"/>
            <a:ext cx="1587" cy="5359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6" name="Oval 190"/>
          <p:cNvSpPr>
            <a:spLocks noChangeArrowheads="1"/>
          </p:cNvSpPr>
          <p:nvPr/>
        </p:nvSpPr>
        <p:spPr bwMode="gray">
          <a:xfrm>
            <a:off x="8503997" y="5173662"/>
            <a:ext cx="92075" cy="920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 lIns="91344" tIns="45672" rIns="91344" bIns="45672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4187" name="Freeform 145"/>
          <p:cNvSpPr>
            <a:spLocks/>
          </p:cNvSpPr>
          <p:nvPr/>
        </p:nvSpPr>
        <p:spPr bwMode="auto">
          <a:xfrm>
            <a:off x="8504238" y="5478462"/>
            <a:ext cx="115887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34" name="Rectangle 85"/>
          <p:cNvSpPr>
            <a:spLocks noChangeArrowheads="1"/>
          </p:cNvSpPr>
          <p:nvPr/>
        </p:nvSpPr>
        <p:spPr bwMode="auto">
          <a:xfrm>
            <a:off x="1600200" y="76200"/>
            <a:ext cx="9144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8" rIns="91354" bIns="4567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Income Distributions for Individuals with Children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2008 Based on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 U.S. Tax Data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12179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152400" y="6535579"/>
            <a:ext cx="3613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Source: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Chetty</a:t>
            </a:r>
            <a:r>
              <a:rPr lang="en-US" altLang="en-US" sz="1600" dirty="0" smtClean="0">
                <a:solidFill>
                  <a:srgbClr val="000000"/>
                </a:solidFill>
              </a:rPr>
              <a:t>, Friedman,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Saez</a:t>
            </a:r>
            <a:r>
              <a:rPr lang="en-US" altLang="en-US" sz="1600" dirty="0" smtClean="0">
                <a:solidFill>
                  <a:srgbClr val="000000"/>
                </a:solidFill>
              </a:rPr>
              <a:t> (2013) 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Ito (2014) studies impact of prices on electricity usage using household-level billing data from utility companies in Orange County, CA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Utility company that provides service depends upon where families live: Southern California Edison (SCE) vs. San Diego Gas and Electric (SDG&amp;E)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Tiered Prices on Electricity Usage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374188" cy="6807200"/>
            <a:chOff x="949" y="16"/>
            <a:chExt cx="5905" cy="42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071" y="90"/>
              <a:ext cx="578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1E2D53"/>
                  </a:solidFill>
                </a:rPr>
                <a:t>A Spatial Discontinuity in Electric Utility Service Areas in Orange County, California</a:t>
              </a:r>
              <a:endParaRPr lang="en-US" altLang="en-US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75"/>
              <a:ext cx="5460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 flipH="1">
            <a:off x="9067800" y="2209800"/>
            <a:ext cx="7620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37094" y="199286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458200" y="4042611"/>
            <a:ext cx="914400" cy="300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39469" y="414334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SDG&amp;E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489075" y="25400"/>
            <a:ext cx="9178925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6960" y="180975"/>
            <a:ext cx="8489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1E2D53"/>
                </a:solidFill>
              </a:rPr>
              <a:t>Prices and Distribution of Electricity Consumption for SCE Customers in 2007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722397"/>
            <a:ext cx="81216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evidence of bunching at points where electricity prices jump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suggests that consumers are not responding to changes in tiered pricing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Two interpretations: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Lack of salience: consumers are unaware of electricity price schedule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Consumer demand for electricity is insensitive to price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To distinguish between these explanations, Ito uses a second strategy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 summer 2000, SDG&amp;E raised average electricity prices, while SCE did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Uses a regression-discontinuity design to estimate effect of this change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Tiered Prices on Electricity Usage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178925" cy="6807200"/>
            <a:chOff x="949" y="16"/>
            <a:chExt cx="5782" cy="42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7" y="65"/>
              <a:ext cx="376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1E2D53"/>
                  </a:solidFill>
                </a:rPr>
                <a:t>Changes in Consumption from July 1999 to July 2000,</a:t>
              </a:r>
              <a:endParaRPr lang="en-US" alt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92" y="233"/>
              <a:ext cx="24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1E2D53"/>
                  </a:solidFill>
                </a:rPr>
                <a:t>by Distance from the Utility Border</a:t>
              </a:r>
              <a:endParaRPr lang="en-US" altLang="en-US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" y="567"/>
              <a:ext cx="4899" cy="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43400" y="321196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320040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SDG&amp;E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178925" cy="6807200"/>
            <a:chOff x="949" y="16"/>
            <a:chExt cx="5782" cy="42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49" y="65"/>
              <a:ext cx="417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smtClean="0">
                  <a:solidFill>
                    <a:srgbClr val="1E2D53"/>
                  </a:solidFill>
                </a:rPr>
                <a:t>Changes in Consumption from August 1999 to August 2000,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692" y="233"/>
              <a:ext cx="24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smtClean="0">
                  <a:solidFill>
                    <a:srgbClr val="1E2D53"/>
                  </a:solidFill>
                </a:rPr>
                <a:t>by Distance from the Utility Border</a:t>
              </a:r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594"/>
              <a:ext cx="4870" cy="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343400" y="321196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20040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SDG&amp;E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Result: consumers are very sensitive to electricity prices when change is clearly visible, but do not respond to tiered pricing schedule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Implies that most consumers are not aware of the price they are paying for using additional electricity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Reinforces message that when designing corrective taxes, salience and structure of incentives matters as much as the dollars involved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Traditional economics assumption that consumers are fully rational and perfectly informed about prices does not hold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Tiered Prices on Electricity Usage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potential remedies to lack of effectiveness of tiered prices: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prices more salient to consumers using smart meters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Pioneering technological work in this area done by O-Power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Will discuss this approach further in Alex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Laskey’s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guest lecture next Tuesday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 startAt="2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non-price tools motivated by results in social psychology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 startAt="2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Cialdini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collaborators (2007) demonstrate that social comparisons and injunctive social norms have significant effects on electricity use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Reduce Electricity Consumption More Effectively?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7" y="533400"/>
            <a:ext cx="976537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912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Source: </a:t>
            </a:r>
            <a:r>
              <a:rPr kumimoji="0" lang="en-US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Chay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t> and Greenstone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1" y="28569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Air Act on Air Pollution (Total Suspended Particulates)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303" y="1122402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Treatment, After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593068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Control, After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122402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Treatment, Before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587" y="35930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Control, Before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400800"/>
            <a:ext cx="490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 in Diff Estimate = (TA – TB) – (CA – CB)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19255" y="2177534"/>
            <a:ext cx="228600" cy="4572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3730118" y="3075801"/>
            <a:ext cx="308482" cy="69163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8710" y="2694057"/>
            <a:ext cx="40582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Parallel Trends Before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Policy Change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9335"/>
            <a:ext cx="12170664" cy="49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402868"/>
            <a:ext cx="2648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Source: Schultz et al. (2007) 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304800"/>
            <a:ext cx="737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1E2D53"/>
                </a:solidFill>
              </a:rPr>
              <a:t>Effects of Social Norm Treatments on Daily Electricity Consumption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0" y="838200"/>
            <a:ext cx="4470124" cy="5697379"/>
            <a:chOff x="3609113" y="914400"/>
            <a:chExt cx="4470124" cy="5697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382" t="7807" r="766" b="48691"/>
            <a:stretch/>
          </p:blipFill>
          <p:spPr>
            <a:xfrm>
              <a:off x="3986463" y="1179095"/>
              <a:ext cx="4092774" cy="40227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" t="87623" r="767" b="-6821"/>
            <a:stretch/>
          </p:blipFill>
          <p:spPr>
            <a:xfrm>
              <a:off x="4171499" y="5257800"/>
              <a:ext cx="3372301" cy="13539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726546" y="2796967"/>
              <a:ext cx="4134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Change in Electricity Usage (kWh/day)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72000" y="1179095"/>
              <a:ext cx="1905000" cy="497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53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norms treatment reduces electricity usage by about 1 kilowatt-hour per day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Equivalent to about a 2.5% reduction in electricity usage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Analogous to turning off 10 hundred-watt lightbulbs for an hour a day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Modest effect, but does not require charging consumers higher prices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of Social Norm Treatment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Isen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et al. examine economic outcomes at age 30 vs. year of birth using this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Plot </a:t>
            </a:r>
            <a:r>
              <a:rPr lang="en-GB" altLang="en-US" sz="2000" i="1" dirty="0" smtClean="0">
                <a:latin typeface="Arial" panose="020B0604020202020204" pitchFamily="34" charset="0"/>
                <a:cs typeface="msgothic" charset="0"/>
              </a:rPr>
              <a:t>difference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between outcomes in treated and control areas vs. birth cohort</a:t>
            </a: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829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Pollution on Economic Outcomes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175"/>
          <a:stretch/>
        </p:blipFill>
        <p:spPr>
          <a:xfrm>
            <a:off x="0" y="1600200"/>
            <a:ext cx="12192000" cy="4422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76200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Air Act on Children’s Economic Outcomes at Ages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29-31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13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Reduction in pollution in non-attainment counties increased children’s earnings by about 1%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Implies that total gain in earnings was about $6.5 billion per birth cohort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Excludes other potential gains that may have accrued to society, but shows that benefits were quite substantial even purely in terms of earnings</a:t>
            </a: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Impacts of Air Pollution: 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968" y="1219200"/>
            <a:ext cx="9933432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Studies discussed thus far examine costs of environmental damage in a single year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Ex: loss of GDP of 23% in 2100 due to climate change or $6.5 billion cost of greater air pollution for kids born each year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Final step in calculating social costs of environmental damage: add up this sequence of costs to generate a single current value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Critical question in this step: how much is money tomorrow worth today?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If we don’t care about future generations, then costs are not large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If we care equally about all generations, costs can be infinite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Discounting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Future Costs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968" y="1219200"/>
            <a:ext cx="9400032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Challenge: how can we estimate how people value cash flows over a period of hundreds of years using real-world data?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Giglio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Maggiori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, and </a:t>
            </a:r>
            <a:r>
              <a:rPr lang="en-GB" altLang="en-US" sz="2000" dirty="0" err="1" smtClean="0">
                <a:latin typeface="Arial" panose="020B0604020202020204" pitchFamily="34" charset="0"/>
                <a:cs typeface="msgothic" charset="0"/>
              </a:rPr>
              <a:t>Stroebel</a:t>
            </a: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 (2015) develop an innovative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Use data on all residential properly sales in the U.K. and Singapore in 2000s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 smtClean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Compare how much people pay for two different types of housing contracts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Freeholds: perpetual ownership (like in the U.S.)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Arial" panose="020B0604020202020204" pitchFamily="34" charset="0"/>
                <a:cs typeface="msgothic" charset="0"/>
              </a:rPr>
              <a:t>Leasehold: ownership for a fixed period (e.g., 100 years or 1000 years)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Long-Run Discount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eamer Slides - Figures and Tables">
  <a:themeElements>
    <a:clrScheme name="Beamer Slides - Figures and Tabl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Figures and Tab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mer Slides - Figures and Tab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2065</Words>
  <Application>Microsoft Office PowerPoint</Application>
  <PresentationFormat>Widescreen</PresentationFormat>
  <Paragraphs>358</Paragraphs>
  <Slides>42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76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Chalkboard</vt:lpstr>
      <vt:lpstr>cmss10</vt:lpstr>
      <vt:lpstr>CMU Bright</vt:lpstr>
      <vt:lpstr>Helvetica</vt:lpstr>
      <vt:lpstr>msgothic</vt:lpstr>
      <vt:lpstr>Symbol</vt:lpstr>
      <vt:lpstr>Times New Roman</vt:lpstr>
      <vt:lpstr>Wingdings</vt:lpstr>
      <vt:lpstr>Office Theme</vt:lpstr>
      <vt:lpstr>Beamer Slides - Title and Outlines</vt:lpstr>
      <vt:lpstr>1_Beamer Template</vt:lpstr>
      <vt:lpstr>1_Beamer Slides - Title and Outlines</vt:lpstr>
      <vt:lpstr>2_Beamer Template</vt:lpstr>
      <vt:lpstr>3_Office Theme</vt:lpstr>
      <vt:lpstr>Level</vt:lpstr>
      <vt:lpstr>1_Office Theme</vt:lpstr>
      <vt:lpstr>8_Office Theme</vt:lpstr>
      <vt:lpstr>6_Office Theme</vt:lpstr>
      <vt:lpstr>2_Office Theme</vt:lpstr>
      <vt:lpstr>4_Office Theme</vt:lpstr>
      <vt:lpstr>7_Office Theme</vt:lpstr>
      <vt:lpstr>11_Office Theme</vt:lpstr>
      <vt:lpstr>Beamer Slides - Figures and Tables</vt:lpstr>
      <vt:lpstr>2_Default Design</vt:lpstr>
      <vt:lpstr>5_Office Theme</vt:lpstr>
      <vt:lpstr>9_Office Theme</vt:lpstr>
      <vt:lpstr>10_Office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1086</cp:revision>
  <dcterms:created xsi:type="dcterms:W3CDTF">2017-01-24T04:59:05Z</dcterms:created>
  <dcterms:modified xsi:type="dcterms:W3CDTF">2017-09-18T20:30:17Z</dcterms:modified>
</cp:coreProperties>
</file>